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663952" y="6887884"/>
            <a:ext cx="1793875" cy="187960"/>
          </a:xfrm>
          <a:custGeom>
            <a:avLst/>
            <a:gdLst/>
            <a:ahLst/>
            <a:cxnLst/>
            <a:rect l="l" t="t" r="r" b="b"/>
            <a:pathLst>
              <a:path w="1793875" h="187959">
                <a:moveTo>
                  <a:pt x="1760594" y="6"/>
                </a:moveTo>
                <a:lnTo>
                  <a:pt x="33162" y="6"/>
                </a:lnTo>
                <a:lnTo>
                  <a:pt x="8290" y="41752"/>
                </a:lnTo>
                <a:lnTo>
                  <a:pt x="0" y="93800"/>
                </a:lnTo>
                <a:lnTo>
                  <a:pt x="8290" y="145849"/>
                </a:lnTo>
                <a:lnTo>
                  <a:pt x="33162" y="187595"/>
                </a:lnTo>
                <a:lnTo>
                  <a:pt x="1760594" y="187595"/>
                </a:lnTo>
                <a:lnTo>
                  <a:pt x="1785466" y="145849"/>
                </a:lnTo>
                <a:lnTo>
                  <a:pt x="1793756" y="93800"/>
                </a:lnTo>
                <a:lnTo>
                  <a:pt x="1785466" y="41752"/>
                </a:lnTo>
                <a:lnTo>
                  <a:pt x="1760594" y="6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0992" y="7477600"/>
            <a:ext cx="532765" cy="187960"/>
          </a:xfrm>
          <a:custGeom>
            <a:avLst/>
            <a:gdLst/>
            <a:ahLst/>
            <a:cxnLst/>
            <a:rect l="l" t="t" r="r" b="b"/>
            <a:pathLst>
              <a:path w="532765" h="187959">
                <a:moveTo>
                  <a:pt x="498975" y="0"/>
                </a:moveTo>
                <a:lnTo>
                  <a:pt x="33163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3" y="187595"/>
                </a:lnTo>
                <a:lnTo>
                  <a:pt x="498975" y="187595"/>
                </a:lnTo>
                <a:lnTo>
                  <a:pt x="523847" y="145848"/>
                </a:lnTo>
                <a:lnTo>
                  <a:pt x="532138" y="93798"/>
                </a:lnTo>
                <a:lnTo>
                  <a:pt x="523847" y="41748"/>
                </a:lnTo>
                <a:lnTo>
                  <a:pt x="498975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479630" y="7293226"/>
            <a:ext cx="4334510" cy="187960"/>
          </a:xfrm>
          <a:custGeom>
            <a:avLst/>
            <a:gdLst/>
            <a:ahLst/>
            <a:cxnLst/>
            <a:rect l="l" t="t" r="r" b="b"/>
            <a:pathLst>
              <a:path w="4334509" h="187959">
                <a:moveTo>
                  <a:pt x="4300791" y="1"/>
                </a:moveTo>
                <a:lnTo>
                  <a:pt x="33161" y="1"/>
                </a:lnTo>
                <a:lnTo>
                  <a:pt x="8289" y="41748"/>
                </a:lnTo>
                <a:lnTo>
                  <a:pt x="-1" y="93798"/>
                </a:lnTo>
                <a:lnTo>
                  <a:pt x="8289" y="145848"/>
                </a:lnTo>
                <a:lnTo>
                  <a:pt x="33161" y="187596"/>
                </a:lnTo>
                <a:lnTo>
                  <a:pt x="4300791" y="187596"/>
                </a:lnTo>
                <a:lnTo>
                  <a:pt x="4325663" y="145848"/>
                </a:lnTo>
                <a:lnTo>
                  <a:pt x="4333953" y="93798"/>
                </a:lnTo>
                <a:lnTo>
                  <a:pt x="4325663" y="41748"/>
                </a:lnTo>
                <a:lnTo>
                  <a:pt x="4300791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1586746" y="2724029"/>
            <a:ext cx="882650" cy="194945"/>
          </a:xfrm>
          <a:custGeom>
            <a:avLst/>
            <a:gdLst/>
            <a:ahLst/>
            <a:cxnLst/>
            <a:rect l="l" t="t" r="r" b="b"/>
            <a:pathLst>
              <a:path w="882650" h="194944">
                <a:moveTo>
                  <a:pt x="849443" y="1"/>
                </a:moveTo>
                <a:lnTo>
                  <a:pt x="33026" y="1"/>
                </a:lnTo>
                <a:lnTo>
                  <a:pt x="11008" y="33450"/>
                </a:lnTo>
                <a:lnTo>
                  <a:pt x="0" y="75107"/>
                </a:lnTo>
                <a:lnTo>
                  <a:pt x="0" y="119500"/>
                </a:lnTo>
                <a:lnTo>
                  <a:pt x="11008" y="161157"/>
                </a:lnTo>
                <a:lnTo>
                  <a:pt x="33026" y="194607"/>
                </a:lnTo>
                <a:lnTo>
                  <a:pt x="849443" y="194607"/>
                </a:lnTo>
                <a:lnTo>
                  <a:pt x="871460" y="161157"/>
                </a:lnTo>
                <a:lnTo>
                  <a:pt x="882468" y="119500"/>
                </a:lnTo>
                <a:lnTo>
                  <a:pt x="882468" y="75107"/>
                </a:lnTo>
                <a:lnTo>
                  <a:pt x="871460" y="33450"/>
                </a:lnTo>
                <a:lnTo>
                  <a:pt x="849443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4889237" y="3009312"/>
            <a:ext cx="973455" cy="187960"/>
          </a:xfrm>
          <a:custGeom>
            <a:avLst/>
            <a:gdLst/>
            <a:ahLst/>
            <a:cxnLst/>
            <a:rect l="l" t="t" r="r" b="b"/>
            <a:pathLst>
              <a:path w="973454" h="187960">
                <a:moveTo>
                  <a:pt x="939923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2"/>
                </a:lnTo>
                <a:lnTo>
                  <a:pt x="33163" y="187589"/>
                </a:lnTo>
                <a:lnTo>
                  <a:pt x="939923" y="187589"/>
                </a:lnTo>
                <a:lnTo>
                  <a:pt x="964795" y="145842"/>
                </a:lnTo>
                <a:lnTo>
                  <a:pt x="973086" y="93794"/>
                </a:lnTo>
                <a:lnTo>
                  <a:pt x="964795" y="41746"/>
                </a:lnTo>
                <a:lnTo>
                  <a:pt x="939923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031382" y="2456130"/>
            <a:ext cx="1604010" cy="187960"/>
          </a:xfrm>
          <a:custGeom>
            <a:avLst/>
            <a:gdLst/>
            <a:ahLst/>
            <a:cxnLst/>
            <a:rect l="l" t="t" r="r" b="b"/>
            <a:pathLst>
              <a:path w="1604010" h="187960">
                <a:moveTo>
                  <a:pt x="1570645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2"/>
                </a:lnTo>
                <a:lnTo>
                  <a:pt x="33162" y="187589"/>
                </a:lnTo>
                <a:lnTo>
                  <a:pt x="1570645" y="187589"/>
                </a:lnTo>
                <a:lnTo>
                  <a:pt x="1595517" y="145842"/>
                </a:lnTo>
                <a:lnTo>
                  <a:pt x="1603807" y="93794"/>
                </a:lnTo>
                <a:lnTo>
                  <a:pt x="1595517" y="41746"/>
                </a:lnTo>
                <a:lnTo>
                  <a:pt x="1570645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864180" y="7855624"/>
            <a:ext cx="4657090" cy="187960"/>
          </a:xfrm>
          <a:custGeom>
            <a:avLst/>
            <a:gdLst/>
            <a:ahLst/>
            <a:cxnLst/>
            <a:rect l="l" t="t" r="r" b="b"/>
            <a:pathLst>
              <a:path w="4657090" h="187959">
                <a:moveTo>
                  <a:pt x="4623659" y="0"/>
                </a:moveTo>
                <a:lnTo>
                  <a:pt x="33161" y="0"/>
                </a:lnTo>
                <a:lnTo>
                  <a:pt x="8289" y="41748"/>
                </a:lnTo>
                <a:lnTo>
                  <a:pt x="0" y="93798"/>
                </a:lnTo>
                <a:lnTo>
                  <a:pt x="8289" y="145848"/>
                </a:lnTo>
                <a:lnTo>
                  <a:pt x="33161" y="187595"/>
                </a:lnTo>
                <a:lnTo>
                  <a:pt x="4623659" y="187595"/>
                </a:lnTo>
                <a:lnTo>
                  <a:pt x="4648532" y="145848"/>
                </a:lnTo>
                <a:lnTo>
                  <a:pt x="4656822" y="93798"/>
                </a:lnTo>
                <a:lnTo>
                  <a:pt x="4648532" y="41748"/>
                </a:lnTo>
                <a:lnTo>
                  <a:pt x="4623659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9" name="object 9"/>
          <p:cNvGrpSpPr/>
          <p:nvPr/>
        </p:nvGrpSpPr>
        <p:grpSpPr>
          <a:xfrm>
            <a:off x="1213185" y="7752633"/>
            <a:ext cx="662940" cy="295275"/>
            <a:chOff x="1213185" y="7752633"/>
            <a:chExt cx="662940" cy="295275"/>
          </a:xfrm>
        </p:grpSpPr>
        <p:sp>
          <p:nvSpPr>
            <p:cNvPr id="10" name="object 10"/>
            <p:cNvSpPr/>
            <p:nvPr/>
          </p:nvSpPr>
          <p:spPr>
            <a:xfrm>
              <a:off x="1213185" y="7855460"/>
              <a:ext cx="532765" cy="187960"/>
            </a:xfrm>
            <a:custGeom>
              <a:avLst/>
              <a:gdLst/>
              <a:ahLst/>
              <a:cxnLst/>
              <a:rect l="l" t="t" r="r" b="b"/>
              <a:pathLst>
                <a:path w="532764" h="187959">
                  <a:moveTo>
                    <a:pt x="499228" y="0"/>
                  </a:moveTo>
                  <a:lnTo>
                    <a:pt x="33163" y="0"/>
                  </a:lnTo>
                  <a:lnTo>
                    <a:pt x="8290" y="41747"/>
                  </a:lnTo>
                  <a:lnTo>
                    <a:pt x="0" y="93797"/>
                  </a:lnTo>
                  <a:lnTo>
                    <a:pt x="8290" y="145847"/>
                  </a:lnTo>
                  <a:lnTo>
                    <a:pt x="33163" y="187595"/>
                  </a:lnTo>
                  <a:lnTo>
                    <a:pt x="499228" y="187595"/>
                  </a:lnTo>
                  <a:lnTo>
                    <a:pt x="524100" y="145847"/>
                  </a:lnTo>
                  <a:lnTo>
                    <a:pt x="532390" y="93797"/>
                  </a:lnTo>
                  <a:lnTo>
                    <a:pt x="524100" y="41747"/>
                  </a:lnTo>
                  <a:lnTo>
                    <a:pt x="499228" y="0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1729875" y="7840427"/>
              <a:ext cx="144780" cy="207645"/>
            </a:xfrm>
            <a:custGeom>
              <a:avLst/>
              <a:gdLst/>
              <a:ahLst/>
              <a:cxnLst/>
              <a:rect l="l" t="t" r="r" b="b"/>
              <a:pathLst>
                <a:path w="144780" h="207645">
                  <a:moveTo>
                    <a:pt x="109429" y="0"/>
                  </a:moveTo>
                  <a:lnTo>
                    <a:pt x="35134" y="0"/>
                  </a:lnTo>
                  <a:lnTo>
                    <a:pt x="11711" y="35585"/>
                  </a:lnTo>
                  <a:lnTo>
                    <a:pt x="0" y="79902"/>
                  </a:lnTo>
                  <a:lnTo>
                    <a:pt x="0" y="127130"/>
                  </a:lnTo>
                  <a:lnTo>
                    <a:pt x="11711" y="171447"/>
                  </a:lnTo>
                  <a:lnTo>
                    <a:pt x="35134" y="207032"/>
                  </a:lnTo>
                  <a:lnTo>
                    <a:pt x="109429" y="207032"/>
                  </a:lnTo>
                  <a:lnTo>
                    <a:pt x="132852" y="171447"/>
                  </a:lnTo>
                  <a:lnTo>
                    <a:pt x="144564" y="127130"/>
                  </a:lnTo>
                  <a:lnTo>
                    <a:pt x="144564" y="79902"/>
                  </a:lnTo>
                  <a:lnTo>
                    <a:pt x="132852" y="35585"/>
                  </a:lnTo>
                  <a:lnTo>
                    <a:pt x="109429" y="0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743954" y="7752633"/>
              <a:ext cx="132080" cy="208915"/>
            </a:xfrm>
            <a:custGeom>
              <a:avLst/>
              <a:gdLst/>
              <a:ahLst/>
              <a:cxnLst/>
              <a:rect l="l" t="t" r="r" b="b"/>
              <a:pathLst>
                <a:path w="132080" h="208915">
                  <a:moveTo>
                    <a:pt x="96295" y="0"/>
                  </a:moveTo>
                  <a:lnTo>
                    <a:pt x="35372" y="0"/>
                  </a:lnTo>
                  <a:lnTo>
                    <a:pt x="11790" y="35826"/>
                  </a:lnTo>
                  <a:lnTo>
                    <a:pt x="0" y="80443"/>
                  </a:lnTo>
                  <a:lnTo>
                    <a:pt x="0" y="127990"/>
                  </a:lnTo>
                  <a:lnTo>
                    <a:pt x="11790" y="172607"/>
                  </a:lnTo>
                  <a:lnTo>
                    <a:pt x="35372" y="208433"/>
                  </a:lnTo>
                  <a:lnTo>
                    <a:pt x="96295" y="208433"/>
                  </a:lnTo>
                  <a:lnTo>
                    <a:pt x="119876" y="172607"/>
                  </a:lnTo>
                  <a:lnTo>
                    <a:pt x="131666" y="127990"/>
                  </a:lnTo>
                  <a:lnTo>
                    <a:pt x="131666" y="80443"/>
                  </a:lnTo>
                  <a:lnTo>
                    <a:pt x="119876" y="35826"/>
                  </a:lnTo>
                  <a:lnTo>
                    <a:pt x="96295" y="0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/>
          <p:nvPr/>
        </p:nvSpPr>
        <p:spPr>
          <a:xfrm>
            <a:off x="881237" y="8311300"/>
            <a:ext cx="1571625" cy="187960"/>
          </a:xfrm>
          <a:custGeom>
            <a:avLst/>
            <a:gdLst/>
            <a:ahLst/>
            <a:cxnLst/>
            <a:rect l="l" t="t" r="r" b="b"/>
            <a:pathLst>
              <a:path w="1571625" h="187959">
                <a:moveTo>
                  <a:pt x="1537836" y="2"/>
                </a:moveTo>
                <a:lnTo>
                  <a:pt x="33162" y="2"/>
                </a:lnTo>
                <a:lnTo>
                  <a:pt x="8290" y="41749"/>
                </a:lnTo>
                <a:lnTo>
                  <a:pt x="0" y="93799"/>
                </a:lnTo>
                <a:lnTo>
                  <a:pt x="8290" y="145848"/>
                </a:lnTo>
                <a:lnTo>
                  <a:pt x="33162" y="187595"/>
                </a:lnTo>
                <a:lnTo>
                  <a:pt x="1537836" y="187595"/>
                </a:lnTo>
                <a:lnTo>
                  <a:pt x="1562708" y="145848"/>
                </a:lnTo>
                <a:lnTo>
                  <a:pt x="1570998" y="93799"/>
                </a:lnTo>
                <a:lnTo>
                  <a:pt x="1562708" y="41749"/>
                </a:lnTo>
                <a:lnTo>
                  <a:pt x="1537836" y="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2943134" y="8088796"/>
            <a:ext cx="3942079" cy="187960"/>
          </a:xfrm>
          <a:custGeom>
            <a:avLst/>
            <a:gdLst/>
            <a:ahLst/>
            <a:cxnLst/>
            <a:rect l="l" t="t" r="r" b="b"/>
            <a:pathLst>
              <a:path w="3942079" h="187959">
                <a:moveTo>
                  <a:pt x="3908457" y="6"/>
                </a:moveTo>
                <a:lnTo>
                  <a:pt x="33158" y="6"/>
                </a:lnTo>
                <a:lnTo>
                  <a:pt x="8287" y="41753"/>
                </a:lnTo>
                <a:lnTo>
                  <a:pt x="-3" y="93802"/>
                </a:lnTo>
                <a:lnTo>
                  <a:pt x="8287" y="145851"/>
                </a:lnTo>
                <a:lnTo>
                  <a:pt x="33158" y="187598"/>
                </a:lnTo>
                <a:lnTo>
                  <a:pt x="3908457" y="187598"/>
                </a:lnTo>
                <a:lnTo>
                  <a:pt x="3933328" y="145851"/>
                </a:lnTo>
                <a:lnTo>
                  <a:pt x="3941619" y="93802"/>
                </a:lnTo>
                <a:lnTo>
                  <a:pt x="3933328" y="41753"/>
                </a:lnTo>
                <a:lnTo>
                  <a:pt x="3908457" y="6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881227" y="1412138"/>
            <a:ext cx="5953760" cy="554990"/>
          </a:xfrm>
          <a:custGeom>
            <a:avLst/>
            <a:gdLst/>
            <a:ahLst/>
            <a:cxnLst/>
            <a:rect l="l" t="t" r="r" b="b"/>
            <a:pathLst>
              <a:path w="5953759" h="554989">
                <a:moveTo>
                  <a:pt x="5953239" y="278168"/>
                </a:moveTo>
                <a:lnTo>
                  <a:pt x="5944959" y="226110"/>
                </a:lnTo>
                <a:lnTo>
                  <a:pt x="5920079" y="184365"/>
                </a:lnTo>
                <a:lnTo>
                  <a:pt x="5640641" y="184365"/>
                </a:lnTo>
                <a:lnTo>
                  <a:pt x="5663590" y="145846"/>
                </a:lnTo>
                <a:lnTo>
                  <a:pt x="5671883" y="93789"/>
                </a:lnTo>
                <a:lnTo>
                  <a:pt x="5663590" y="41744"/>
                </a:lnTo>
                <a:lnTo>
                  <a:pt x="5638724" y="0"/>
                </a:lnTo>
                <a:lnTo>
                  <a:pt x="1948484" y="0"/>
                </a:lnTo>
                <a:lnTo>
                  <a:pt x="1923618" y="41744"/>
                </a:lnTo>
                <a:lnTo>
                  <a:pt x="1915325" y="93789"/>
                </a:lnTo>
                <a:lnTo>
                  <a:pt x="1923618" y="145846"/>
                </a:lnTo>
                <a:lnTo>
                  <a:pt x="1946554" y="184365"/>
                </a:lnTo>
                <a:lnTo>
                  <a:pt x="33172" y="184365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1750" y="369582"/>
                </a:lnTo>
                <a:lnTo>
                  <a:pt x="8293" y="408940"/>
                </a:lnTo>
                <a:lnTo>
                  <a:pt x="0" y="460997"/>
                </a:lnTo>
                <a:lnTo>
                  <a:pt x="8293" y="513041"/>
                </a:lnTo>
                <a:lnTo>
                  <a:pt x="33172" y="554786"/>
                </a:lnTo>
                <a:lnTo>
                  <a:pt x="717715" y="554786"/>
                </a:lnTo>
                <a:lnTo>
                  <a:pt x="742594" y="513041"/>
                </a:lnTo>
                <a:lnTo>
                  <a:pt x="750874" y="460997"/>
                </a:lnTo>
                <a:lnTo>
                  <a:pt x="742594" y="408940"/>
                </a:lnTo>
                <a:lnTo>
                  <a:pt x="720547" y="371957"/>
                </a:lnTo>
                <a:lnTo>
                  <a:pt x="5920079" y="371957"/>
                </a:lnTo>
                <a:lnTo>
                  <a:pt x="5944959" y="330212"/>
                </a:lnTo>
                <a:lnTo>
                  <a:pt x="5953239" y="278168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6" name="object 16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17" name="object 1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147059" cy="473962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 txBox="1"/>
          <p:nvPr/>
        </p:nvSpPr>
        <p:spPr>
          <a:xfrm>
            <a:off x="901700" y="900176"/>
            <a:ext cx="5913120" cy="10642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1-3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Equations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b="1">
                <a:latin typeface="Calibri"/>
                <a:cs typeface="Calibri"/>
              </a:rPr>
              <a:t>of</a:t>
            </a:r>
            <a:r>
              <a:rPr dirty="0" sz="1600" spc="-5" b="1">
                <a:latin typeface="Calibri"/>
                <a:cs typeface="Calibri"/>
              </a:rPr>
              <a:t> Planes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>
              <a:latin typeface="Calibri"/>
              <a:cs typeface="Calibri"/>
            </a:endParaRPr>
          </a:p>
          <a:p>
            <a:pPr marL="12700" marR="5080">
              <a:lnSpc>
                <a:spcPct val="1095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chapter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none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 three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were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extensions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two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5">
                <a:latin typeface="Calibri"/>
                <a:cs typeface="Calibri"/>
              </a:rPr>
              <a:t> like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650706" y="2464824"/>
            <a:ext cx="41275" cy="191770"/>
            <a:chOff x="5650706" y="2464824"/>
            <a:chExt cx="41275" cy="191770"/>
          </a:xfrm>
        </p:grpSpPr>
        <p:sp>
          <p:nvSpPr>
            <p:cNvPr id="21" name="object 21"/>
            <p:cNvSpPr/>
            <p:nvPr/>
          </p:nvSpPr>
          <p:spPr>
            <a:xfrm>
              <a:off x="5654483" y="246860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5654483" y="256044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6045596" y="2464826"/>
            <a:ext cx="41275" cy="191770"/>
            <a:chOff x="6045596" y="2464826"/>
            <a:chExt cx="41275" cy="191770"/>
          </a:xfrm>
        </p:grpSpPr>
        <p:sp>
          <p:nvSpPr>
            <p:cNvPr id="24" name="object 24"/>
            <p:cNvSpPr/>
            <p:nvPr/>
          </p:nvSpPr>
          <p:spPr>
            <a:xfrm>
              <a:off x="6049373" y="246860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6049373" y="256044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 txBox="1"/>
          <p:nvPr/>
        </p:nvSpPr>
        <p:spPr>
          <a:xfrm>
            <a:off x="5414371" y="2335057"/>
            <a:ext cx="882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76239" y="2037679"/>
            <a:ext cx="5995670" cy="1379220"/>
          </a:xfrm>
          <a:prstGeom prst="rect">
            <a:avLst/>
          </a:prstGeom>
        </p:spPr>
        <p:txBody>
          <a:bodyPr wrap="square" lIns="0" tIns="28575" rIns="0" bIns="0" rtlCol="0" vert="horz">
            <a:spAutoFit/>
          </a:bodyPr>
          <a:lstStyle/>
          <a:p>
            <a:pPr marL="38100" marR="30480">
              <a:lnSpc>
                <a:spcPct val="128299"/>
              </a:lnSpc>
              <a:spcBef>
                <a:spcPts val="225"/>
              </a:spcBef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let’s start </a:t>
            </a:r>
            <a:r>
              <a:rPr dirty="0" baseline="5050" sz="1650" spc="-15">
                <a:latin typeface="Calibri"/>
                <a:cs typeface="Calibri"/>
              </a:rPr>
              <a:t>by </a:t>
            </a:r>
            <a:r>
              <a:rPr dirty="0" baseline="5050" sz="1650" spc="-7">
                <a:latin typeface="Calibri"/>
                <a:cs typeface="Calibri"/>
              </a:rPr>
              <a:t>assuming that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know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point that is </a:t>
            </a:r>
            <a:r>
              <a:rPr dirty="0" baseline="5050" sz="1650">
                <a:latin typeface="Calibri"/>
                <a:cs typeface="Calibri"/>
              </a:rPr>
              <a:t>on </a:t>
            </a:r>
            <a:r>
              <a:rPr dirty="0" baseline="5050" sz="1650" spc="-7">
                <a:latin typeface="Calibri"/>
                <a:cs typeface="Calibri"/>
              </a:rPr>
              <a:t>the plane,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4629" sz="1800" spc="-157" i="1">
                <a:latin typeface="Times New Roman"/>
                <a:cs typeface="Times New Roman"/>
              </a:rPr>
              <a:t>P</a:t>
            </a:r>
            <a:r>
              <a:rPr dirty="0" baseline="-15873" sz="1050" spc="-157">
                <a:latin typeface="Times New Roman"/>
                <a:cs typeface="Times New Roman"/>
              </a:rPr>
              <a:t>0</a:t>
            </a:r>
            <a:r>
              <a:rPr dirty="0" baseline="-15873" sz="1050" spc="-4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5873" sz="1050" spc="-22">
                <a:latin typeface="Times New Roman"/>
                <a:cs typeface="Times New Roman"/>
              </a:rPr>
              <a:t>0 </a:t>
            </a:r>
            <a:r>
              <a:rPr dirty="0" baseline="4629" sz="1800" spc="-7">
                <a:latin typeface="Times New Roman"/>
                <a:cs typeface="Times New Roman"/>
              </a:rPr>
              <a:t>,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5873" sz="1050" spc="-15">
                <a:latin typeface="Times New Roman"/>
                <a:cs typeface="Times New Roman"/>
              </a:rPr>
              <a:t>0 </a:t>
            </a:r>
            <a:r>
              <a:rPr dirty="0" baseline="4629" sz="1800" spc="-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-15873" sz="1050">
                <a:latin typeface="Times New Roman"/>
                <a:cs typeface="Times New Roman"/>
              </a:rPr>
              <a:t>0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7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Let’s also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suppose </a:t>
            </a:r>
            <a:r>
              <a:rPr dirty="0" sz="1100" spc="-5">
                <a:latin typeface="Calibri"/>
                <a:cs typeface="Calibri"/>
              </a:rPr>
              <a:t>that we have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vector that is orthogonal (perpendicular)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5">
                <a:latin typeface="Calibri"/>
                <a:cs typeface="Calibri"/>
              </a:rPr>
              <a:t>plane,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n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0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a</a:t>
            </a:r>
            <a:r>
              <a:rPr dirty="0" sz="1200" spc="5">
                <a:latin typeface="Times New Roman"/>
                <a:cs typeface="Times New Roman"/>
              </a:rPr>
              <a:t>,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r>
              <a:rPr dirty="0" sz="1200">
                <a:latin typeface="Times New Roman"/>
                <a:cs typeface="Times New Roman"/>
              </a:rPr>
              <a:t>,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30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vector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called the </a:t>
            </a:r>
            <a:r>
              <a:rPr dirty="0" baseline="5050" sz="1650" spc="-7" b="1">
                <a:latin typeface="Calibri"/>
                <a:cs typeface="Calibri"/>
              </a:rPr>
              <a:t>normal vector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Now, assume that </a:t>
            </a:r>
            <a:r>
              <a:rPr dirty="0" baseline="4629" sz="1800" spc="-7" i="1">
                <a:latin typeface="Times New Roman"/>
                <a:cs typeface="Times New Roman"/>
              </a:rPr>
              <a:t>P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any point in the plane.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Finally, since we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 going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15">
                <a:latin typeface="Calibri"/>
                <a:cs typeface="Calibri"/>
              </a:rPr>
              <a:t>be </a:t>
            </a:r>
            <a:r>
              <a:rPr dirty="0" baseline="5050" sz="1650" spc="-7">
                <a:latin typeface="Calibri"/>
                <a:cs typeface="Calibri"/>
              </a:rPr>
              <a:t>working with </a:t>
            </a:r>
            <a:r>
              <a:rPr dirty="0" baseline="5050" sz="1650">
                <a:latin typeface="Calibri"/>
                <a:cs typeface="Calibri"/>
              </a:rPr>
              <a:t>vectors </a:t>
            </a:r>
            <a:r>
              <a:rPr dirty="0" baseline="5050" sz="1650" spc="-7">
                <a:latin typeface="Calibri"/>
                <a:cs typeface="Calibri"/>
              </a:rPr>
              <a:t>initially we’ll let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97" i="1">
                <a:latin typeface="Times New Roman"/>
                <a:cs typeface="Times New Roman"/>
              </a:rPr>
              <a:t>r</a:t>
            </a:r>
            <a:r>
              <a:rPr dirty="0" baseline="-15873" sz="1050" spc="-97">
                <a:latin typeface="Times New Roman"/>
                <a:cs typeface="Times New Roman"/>
              </a:rPr>
              <a:t>0</a:t>
            </a:r>
            <a:r>
              <a:rPr dirty="0" baseline="-15873" sz="1050" spc="-89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830" sz="1725" spc="7" i="1">
                <a:latin typeface="Times New Roman"/>
                <a:cs typeface="Times New Roman"/>
              </a:rPr>
              <a:t>r</a:t>
            </a:r>
            <a:r>
              <a:rPr dirty="0" baseline="4830" sz="1725" spc="15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position vectors </a:t>
            </a:r>
            <a:r>
              <a:rPr dirty="0" baseline="5050" sz="1650">
                <a:latin typeface="Calibri"/>
                <a:cs typeface="Calibri"/>
              </a:rPr>
              <a:t>for </a:t>
            </a:r>
            <a:r>
              <a:rPr dirty="0" baseline="5050" sz="1650" i="1">
                <a:latin typeface="Calibri"/>
                <a:cs typeface="Calibri"/>
              </a:rPr>
              <a:t>P</a:t>
            </a:r>
            <a:r>
              <a:rPr dirty="0" sz="700" i="1">
                <a:latin typeface="Calibri"/>
                <a:cs typeface="Calibri"/>
              </a:rPr>
              <a:t>0</a:t>
            </a:r>
            <a:r>
              <a:rPr dirty="0" sz="700" spc="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 i="1">
                <a:latin typeface="Calibri"/>
                <a:cs typeface="Calibri"/>
              </a:rPr>
              <a:t>P 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respectively.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1663" y="3589962"/>
            <a:ext cx="20548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44248" y="6767542"/>
            <a:ext cx="8890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05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76056" y="6809382"/>
            <a:ext cx="6003290" cy="852805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marL="38100" marR="30480" indent="-635">
              <a:lnSpc>
                <a:spcPct val="127800"/>
              </a:lnSpc>
              <a:spcBef>
                <a:spcPts val="150"/>
              </a:spcBef>
            </a:pPr>
            <a:r>
              <a:rPr dirty="0" sz="1100">
                <a:latin typeface="Calibri"/>
                <a:cs typeface="Calibri"/>
              </a:rPr>
              <a:t>Notice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added in the 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 </a:t>
            </a:r>
            <a:r>
              <a:rPr dirty="0" sz="1200" spc="5">
                <a:latin typeface="Symbol"/>
                <a:cs typeface="Symbol"/>
              </a:rPr>
              <a:t>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60" i="1">
                <a:latin typeface="Times New Roman"/>
                <a:cs typeface="Times New Roman"/>
              </a:rPr>
              <a:t>r</a:t>
            </a:r>
            <a:r>
              <a:rPr dirty="0" baseline="-23809" sz="1050" spc="-89">
                <a:latin typeface="Times New Roman"/>
                <a:cs typeface="Times New Roman"/>
              </a:rPr>
              <a:t>0</a:t>
            </a:r>
            <a:r>
              <a:rPr dirty="0" baseline="-23809" sz="1050" spc="-8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which will lie completely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 notice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put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expect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case. 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endParaRPr sz="1100">
              <a:latin typeface="Calibri"/>
              <a:cs typeface="Calibri"/>
            </a:endParaRPr>
          </a:p>
          <a:p>
            <a:pPr marL="38100" marR="9080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completely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>
                <a:latin typeface="Calibri"/>
                <a:cs typeface="Calibri"/>
              </a:rPr>
              <a:t> not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touch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526996" y="7968328"/>
            <a:ext cx="8890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05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76056" y="7783857"/>
            <a:ext cx="6014085" cy="7124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 indent="-635">
              <a:lnSpc>
                <a:spcPct val="128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n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orthogonal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5">
                <a:latin typeface="Calibri"/>
                <a:cs typeface="Calibri"/>
              </a:rPr>
              <a:t>plane, </a:t>
            </a:r>
            <a:r>
              <a:rPr dirty="0" sz="1100">
                <a:latin typeface="Calibri"/>
                <a:cs typeface="Calibri"/>
              </a:rPr>
              <a:t>it’s </a:t>
            </a:r>
            <a:r>
              <a:rPr dirty="0" sz="1100" spc="-5">
                <a:latin typeface="Calibri"/>
                <a:cs typeface="Calibri"/>
              </a:rPr>
              <a:t>also orthogonal to </a:t>
            </a:r>
            <a:r>
              <a:rPr dirty="0" sz="1100" spc="-10">
                <a:latin typeface="Calibri"/>
                <a:cs typeface="Calibri"/>
              </a:rPr>
              <a:t>any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that lies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particular </a:t>
            </a:r>
            <a:r>
              <a:rPr dirty="0" sz="1100">
                <a:latin typeface="Calibri"/>
                <a:cs typeface="Calibri"/>
              </a:rPr>
              <a:t>it’s </a:t>
            </a:r>
            <a:r>
              <a:rPr dirty="0" sz="1100" spc="-5">
                <a:latin typeface="Calibri"/>
                <a:cs typeface="Calibri"/>
              </a:rPr>
              <a:t>orthogonal 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 </a:t>
            </a:r>
            <a:r>
              <a:rPr dirty="0" sz="1200" spc="5">
                <a:latin typeface="Symbol"/>
                <a:cs typeface="Symbol"/>
              </a:rPr>
              <a:t>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65" i="1">
                <a:latin typeface="Times New Roman"/>
                <a:cs typeface="Times New Roman"/>
              </a:rPr>
              <a:t>r</a:t>
            </a:r>
            <a:r>
              <a:rPr dirty="0" baseline="-23809" sz="1050" spc="-9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 from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Dot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Product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 that two orthogonal vectors 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words,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326807" y="8627235"/>
            <a:ext cx="462915" cy="3473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99415" algn="l"/>
              </a:tabLst>
            </a:pPr>
            <a:r>
              <a:rPr dirty="0" sz="2100" spc="-310">
                <a:latin typeface="Symbol"/>
                <a:cs typeface="Symbol"/>
              </a:rPr>
              <a:t></a:t>
            </a:r>
            <a:r>
              <a:rPr dirty="0" sz="2100" spc="-310">
                <a:latin typeface="Times New Roman"/>
                <a:cs typeface="Times New Roman"/>
              </a:rPr>
              <a:t>	</a:t>
            </a: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645086" y="8819718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212656" y="8620885"/>
            <a:ext cx="2749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  </a:t>
            </a:r>
            <a:r>
              <a:rPr dirty="0" sz="1200" spc="20">
                <a:latin typeface="Microsoft Sans Serif"/>
                <a:cs typeface="Microsoft Sans Serif"/>
              </a:rPr>
              <a:t> 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507575" y="8620885"/>
            <a:ext cx="2171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 </a:t>
            </a:r>
            <a:r>
              <a:rPr dirty="0" sz="1200" spc="-114">
                <a:latin typeface="Microsoft Sans Serif"/>
                <a:cs typeface="Microsoft Sans Serif"/>
              </a:rPr>
              <a:t> 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78464" y="8580404"/>
            <a:ext cx="25622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2306320" algn="l"/>
              </a:tabLst>
            </a:pPr>
            <a:r>
              <a:rPr dirty="0" sz="1200" spc="-440">
                <a:latin typeface="Microsoft Sans Serif"/>
                <a:cs typeface="Microsoft Sans Serif"/>
              </a:rPr>
              <a:t>–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>
                <a:latin typeface="Microsoft Sans Serif"/>
                <a:cs typeface="Microsoft Sans Serif"/>
              </a:rPr>
              <a:t>	</a:t>
            </a:r>
            <a:r>
              <a:rPr dirty="0" baseline="-13888" sz="1800" spc="-1064">
                <a:latin typeface="Microsoft Sans Serif"/>
                <a:cs typeface="Microsoft Sans Serif"/>
              </a:rPr>
              <a:t>→</a:t>
            </a:r>
            <a:r>
              <a:rPr dirty="0" baseline="-13888" sz="1800" spc="217">
                <a:latin typeface="Microsoft Sans Serif"/>
                <a:cs typeface="Microsoft Sans Serif"/>
              </a:rPr>
              <a:t> </a:t>
            </a:r>
            <a:r>
              <a:rPr dirty="0" sz="1200" spc="-690">
                <a:latin typeface="Microsoft Sans Serif"/>
                <a:cs typeface="Microsoft Sans Serif"/>
              </a:rPr>
              <a:t>–→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197990" y="8716135"/>
            <a:ext cx="8178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11505" algn="l"/>
              </a:tabLst>
            </a:pPr>
            <a:r>
              <a:rPr dirty="0" sz="1200" spc="50" i="1">
                <a:latin typeface="Times New Roman"/>
                <a:cs typeface="Times New Roman"/>
              </a:rPr>
              <a:t>n</a:t>
            </a:r>
            <a:r>
              <a:rPr dirty="0" sz="1200" spc="-60">
                <a:latin typeface="Microsoft Sans Serif"/>
                <a:cs typeface="Microsoft Sans Serif"/>
              </a:rPr>
              <a:t>•</a:t>
            </a:r>
            <a:r>
              <a:rPr dirty="0" sz="1200">
                <a:latin typeface="Microsoft Sans Serif"/>
                <a:cs typeface="Microsoft Sans Serif"/>
              </a:rPr>
              <a:t> </a:t>
            </a:r>
            <a:r>
              <a:rPr dirty="0" sz="1200" spc="-155">
                <a:latin typeface="Microsoft Sans Serif"/>
                <a:cs typeface="Microsoft Sans Serif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549550" y="8716135"/>
            <a:ext cx="15932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955675" algn="l"/>
              </a:tabLst>
            </a:pP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5" i="1">
                <a:latin typeface="Times New Roman"/>
                <a:cs typeface="Times New Roman"/>
              </a:rPr>
              <a:t>n</a:t>
            </a:r>
            <a:r>
              <a:rPr dirty="0" sz="1200" spc="5">
                <a:latin typeface="Microsoft Sans Serif"/>
                <a:cs typeface="Microsoft Sans Serif"/>
              </a:rPr>
              <a:t>•</a:t>
            </a:r>
            <a:r>
              <a:rPr dirty="0" sz="1200" spc="5" i="1">
                <a:latin typeface="Times New Roman"/>
                <a:cs typeface="Times New Roman"/>
              </a:rPr>
              <a:t>r</a:t>
            </a:r>
            <a:r>
              <a:rPr dirty="0" sz="1200" spc="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30" i="1">
                <a:latin typeface="Times New Roman"/>
                <a:cs typeface="Times New Roman"/>
              </a:rPr>
              <a:t>n</a:t>
            </a:r>
            <a:r>
              <a:rPr dirty="0" sz="1200" spc="-30">
                <a:latin typeface="Microsoft Sans Serif"/>
                <a:cs typeface="Microsoft Sans Serif"/>
              </a:rPr>
              <a:t>•</a:t>
            </a:r>
            <a:r>
              <a:rPr dirty="0" sz="1200" spc="-30" i="1">
                <a:latin typeface="Times New Roman"/>
                <a:cs typeface="Times New Roman"/>
              </a:rPr>
              <a:t>r</a:t>
            </a:r>
            <a:r>
              <a:rPr dirty="0" baseline="-23809" sz="1050" spc="-44">
                <a:latin typeface="Times New Roman"/>
                <a:cs typeface="Times New Roman"/>
              </a:rPr>
              <a:t>0</a:t>
            </a:r>
            <a:endParaRPr baseline="-23809" sz="1050">
              <a:latin typeface="Times New Roman"/>
              <a:cs typeface="Times New Roman"/>
            </a:endParaRPr>
          </a:p>
        </p:txBody>
      </p:sp>
      <p:pic>
        <p:nvPicPr>
          <p:cNvPr id="40" name="object 4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24150" y="3804284"/>
            <a:ext cx="2295524" cy="26859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096" y="6476331"/>
            <a:ext cx="4028440" cy="187960"/>
          </a:xfrm>
          <a:custGeom>
            <a:avLst/>
            <a:gdLst/>
            <a:ahLst/>
            <a:cxnLst/>
            <a:rect l="l" t="t" r="r" b="b"/>
            <a:pathLst>
              <a:path w="4028440" h="187959">
                <a:moveTo>
                  <a:pt x="3994998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3994998" y="187595"/>
                </a:lnTo>
                <a:lnTo>
                  <a:pt x="4019871" y="145847"/>
                </a:lnTo>
                <a:lnTo>
                  <a:pt x="4028161" y="93797"/>
                </a:lnTo>
                <a:lnTo>
                  <a:pt x="4019871" y="41747"/>
                </a:lnTo>
                <a:lnTo>
                  <a:pt x="3994998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1087" y="5868250"/>
            <a:ext cx="5939790" cy="372110"/>
          </a:xfrm>
          <a:custGeom>
            <a:avLst/>
            <a:gdLst/>
            <a:ahLst/>
            <a:cxnLst/>
            <a:rect l="l" t="t" r="r" b="b"/>
            <a:pathLst>
              <a:path w="5939790" h="372110">
                <a:moveTo>
                  <a:pt x="5939498" y="93802"/>
                </a:moveTo>
                <a:lnTo>
                  <a:pt x="5931217" y="41757"/>
                </a:lnTo>
                <a:lnTo>
                  <a:pt x="5906338" y="0"/>
                </a:lnTo>
                <a:lnTo>
                  <a:pt x="33312" y="0"/>
                </a:lnTo>
                <a:lnTo>
                  <a:pt x="8432" y="41757"/>
                </a:lnTo>
                <a:lnTo>
                  <a:pt x="139" y="93802"/>
                </a:lnTo>
                <a:lnTo>
                  <a:pt x="8432" y="145859"/>
                </a:lnTo>
                <a:lnTo>
                  <a:pt x="32270" y="185864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59" y="371970"/>
                </a:lnTo>
                <a:lnTo>
                  <a:pt x="4902035" y="371970"/>
                </a:lnTo>
                <a:lnTo>
                  <a:pt x="4926901" y="330225"/>
                </a:lnTo>
                <a:lnTo>
                  <a:pt x="4935194" y="278180"/>
                </a:lnTo>
                <a:lnTo>
                  <a:pt x="4926901" y="226123"/>
                </a:lnTo>
                <a:lnTo>
                  <a:pt x="4903952" y="187604"/>
                </a:lnTo>
                <a:lnTo>
                  <a:pt x="5906338" y="187604"/>
                </a:lnTo>
                <a:lnTo>
                  <a:pt x="5931217" y="145859"/>
                </a:lnTo>
                <a:lnTo>
                  <a:pt x="5939498" y="9380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01608" y="1248246"/>
            <a:ext cx="5904230" cy="323215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such </a:t>
            </a:r>
            <a:r>
              <a:rPr dirty="0" sz="1100" spc="-5">
                <a:latin typeface="Calibri"/>
                <a:cs typeface="Calibri"/>
              </a:rPr>
              <a:t>that 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that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810"/>
              </a:lnSpc>
              <a:spcBef>
                <a:spcPts val="254"/>
              </a:spcBef>
            </a:pPr>
            <a:r>
              <a:rPr dirty="0" baseline="2525" sz="1650" spc="-7">
                <a:latin typeface="Calibri"/>
                <a:cs typeface="Calibri"/>
              </a:rPr>
              <a:t>equation </a:t>
            </a:r>
            <a:r>
              <a:rPr dirty="0" baseline="2525" sz="1650">
                <a:latin typeface="Calibri"/>
                <a:cs typeface="Calibri"/>
              </a:rPr>
              <a:t>of </a:t>
            </a:r>
            <a:r>
              <a:rPr dirty="0" baseline="2525" sz="1650" spc="-7">
                <a:latin typeface="Calibri"/>
                <a:cs typeface="Calibri"/>
              </a:rPr>
              <a:t>the line </a:t>
            </a:r>
            <a:r>
              <a:rPr dirty="0" baseline="2525" sz="1650">
                <a:latin typeface="Calibri"/>
                <a:cs typeface="Calibri"/>
              </a:rPr>
              <a:t>we’d </a:t>
            </a:r>
            <a:r>
              <a:rPr dirty="0" baseline="2525" sz="1650" spc="-7">
                <a:latin typeface="Calibri"/>
                <a:cs typeface="Calibri"/>
              </a:rPr>
              <a:t>get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point that lies </a:t>
            </a:r>
            <a:r>
              <a:rPr dirty="0" baseline="2525" sz="1650">
                <a:latin typeface="Calibri"/>
                <a:cs typeface="Calibri"/>
              </a:rPr>
              <a:t>on the </a:t>
            </a:r>
            <a:r>
              <a:rPr dirty="0" baseline="2525" sz="1650" spc="-7">
                <a:latin typeface="Calibri"/>
                <a:cs typeface="Calibri"/>
              </a:rPr>
              <a:t>plane.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We also know that if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point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14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 </a:t>
            </a:r>
            <a:r>
              <a:rPr dirty="0" baseline="4273" sz="1950" spc="22" i="1">
                <a:latin typeface="Times New Roman"/>
                <a:cs typeface="Times New Roman"/>
              </a:rPr>
              <a:t>y</a:t>
            </a:r>
            <a:r>
              <a:rPr dirty="0" baseline="4273" sz="1950" spc="22">
                <a:latin typeface="Times New Roman"/>
                <a:cs typeface="Times New Roman"/>
              </a:rPr>
              <a:t>, </a:t>
            </a:r>
            <a:r>
              <a:rPr dirty="0" baseline="4273" sz="1950" i="1">
                <a:latin typeface="Times New Roman"/>
                <a:cs typeface="Times New Roman"/>
              </a:rPr>
              <a:t>z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-14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</a:t>
            </a:r>
            <a:r>
              <a:rPr dirty="0" baseline="2525" sz="1650">
                <a:latin typeface="Calibri"/>
                <a:cs typeface="Calibri"/>
              </a:rPr>
              <a:t>on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coordinates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algn="ctr" marR="390525">
              <a:lnSpc>
                <a:spcPct val="100000"/>
              </a:lnSpc>
            </a:pPr>
            <a:r>
              <a:rPr dirty="0" sz="1700" spc="-95">
                <a:latin typeface="Symbol"/>
                <a:cs typeface="Symbol"/>
              </a:rPr>
              <a:t></a:t>
            </a:r>
            <a:r>
              <a:rPr dirty="0" baseline="4273" sz="1950" spc="-127">
                <a:latin typeface="Symbol"/>
                <a:cs typeface="Symbol"/>
              </a:rPr>
              <a:t></a:t>
            </a:r>
            <a:r>
              <a:rPr dirty="0" baseline="4273" sz="1950" spc="-142">
                <a:latin typeface="Times New Roman"/>
                <a:cs typeface="Times New Roman"/>
              </a:rPr>
              <a:t>2</a:t>
            </a:r>
            <a:r>
              <a:rPr dirty="0" baseline="4273" sz="1950" spc="22" i="1">
                <a:latin typeface="Times New Roman"/>
                <a:cs typeface="Times New Roman"/>
              </a:rPr>
              <a:t>t</a:t>
            </a:r>
            <a:r>
              <a:rPr dirty="0" baseline="4273" sz="1950" spc="150">
                <a:latin typeface="Times New Roman"/>
                <a:cs typeface="Times New Roman"/>
              </a:rPr>
              <a:t>,</a:t>
            </a:r>
            <a:r>
              <a:rPr dirty="0" baseline="4273" sz="1950" spc="-112">
                <a:latin typeface="Times New Roman"/>
                <a:cs typeface="Times New Roman"/>
              </a:rPr>
              <a:t>2</a:t>
            </a:r>
            <a:r>
              <a:rPr dirty="0" baseline="4273" sz="1950" spc="-217">
                <a:latin typeface="Times New Roman"/>
                <a:cs typeface="Times New Roman"/>
              </a:rPr>
              <a:t> </a:t>
            </a:r>
            <a:r>
              <a:rPr dirty="0" baseline="4273" sz="1950" spc="-120">
                <a:latin typeface="Symbol"/>
                <a:cs typeface="Symbol"/>
              </a:rPr>
              <a:t></a:t>
            </a:r>
            <a:r>
              <a:rPr dirty="0" baseline="4273" sz="1950" spc="-195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Times New Roman"/>
                <a:cs typeface="Times New Roman"/>
              </a:rPr>
              <a:t>7</a:t>
            </a:r>
            <a:r>
              <a:rPr dirty="0" baseline="4273" sz="1950" spc="22" i="1">
                <a:latin typeface="Times New Roman"/>
                <a:cs typeface="Times New Roman"/>
              </a:rPr>
              <a:t>t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277">
                <a:latin typeface="Times New Roman"/>
                <a:cs typeface="Times New Roman"/>
              </a:rPr>
              <a:t> </a:t>
            </a:r>
            <a:r>
              <a:rPr dirty="0" baseline="4273" sz="1950" spc="-127">
                <a:latin typeface="Symbol"/>
                <a:cs typeface="Symbol"/>
              </a:rPr>
              <a:t></a:t>
            </a:r>
            <a:r>
              <a:rPr dirty="0" baseline="4273" sz="1950" spc="22">
                <a:latin typeface="Times New Roman"/>
                <a:cs typeface="Times New Roman"/>
              </a:rPr>
              <a:t>1</a:t>
            </a:r>
            <a:r>
              <a:rPr dirty="0" baseline="4273" sz="1950" spc="-120">
                <a:latin typeface="Symbol"/>
                <a:cs typeface="Symbol"/>
              </a:rPr>
              <a:t></a:t>
            </a:r>
            <a:r>
              <a:rPr dirty="0" baseline="4273" sz="1950" spc="-195">
                <a:latin typeface="Times New Roman"/>
                <a:cs typeface="Times New Roman"/>
              </a:rPr>
              <a:t> </a:t>
            </a:r>
            <a:r>
              <a:rPr dirty="0" baseline="4273" sz="1950" spc="-142">
                <a:latin typeface="Times New Roman"/>
                <a:cs typeface="Times New Roman"/>
              </a:rPr>
              <a:t>4</a:t>
            </a:r>
            <a:r>
              <a:rPr dirty="0" baseline="4273" sz="1950" spc="-60" i="1">
                <a:latin typeface="Times New Roman"/>
                <a:cs typeface="Times New Roman"/>
              </a:rPr>
              <a:t>t</a:t>
            </a:r>
            <a:r>
              <a:rPr dirty="0" baseline="4273" sz="1950" spc="-284" i="1">
                <a:latin typeface="Times New Roman"/>
                <a:cs typeface="Times New Roman"/>
              </a:rPr>
              <a:t> </a:t>
            </a:r>
            <a:r>
              <a:rPr dirty="0" sz="1700" spc="-190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  <a:p>
            <a:pPr marL="12700" marR="4901565">
              <a:lnSpc>
                <a:spcPct val="214600"/>
              </a:lnSpc>
              <a:spcBef>
                <a:spcPts val="20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“coordinates”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ctr" marR="377190">
              <a:lnSpc>
                <a:spcPct val="100000"/>
              </a:lnSpc>
            </a:pPr>
            <a:r>
              <a:rPr dirty="0" baseline="4273" sz="1950" spc="-89">
                <a:latin typeface="Times New Roman"/>
                <a:cs typeface="Times New Roman"/>
              </a:rPr>
              <a:t>4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104">
                <a:latin typeface="Symbol"/>
                <a:cs typeface="Symbol"/>
              </a:rPr>
              <a:t></a:t>
            </a:r>
            <a:r>
              <a:rPr dirty="0" baseline="4273" sz="1950" spc="-120">
                <a:latin typeface="Times New Roman"/>
                <a:cs typeface="Times New Roman"/>
              </a:rPr>
              <a:t>2</a:t>
            </a:r>
            <a:r>
              <a:rPr dirty="0" baseline="4273" sz="1950" spc="-52" i="1">
                <a:latin typeface="Times New Roman"/>
                <a:cs typeface="Times New Roman"/>
              </a:rPr>
              <a:t>t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</a:t>
            </a:r>
            <a:r>
              <a:rPr dirty="0" baseline="4273" sz="1950" spc="-217">
                <a:latin typeface="Times New Roman"/>
                <a:cs typeface="Times New Roman"/>
              </a:rPr>
              <a:t> </a:t>
            </a:r>
            <a:r>
              <a:rPr dirty="0" baseline="4273" sz="1950" spc="75">
                <a:latin typeface="Times New Roman"/>
                <a:cs typeface="Times New Roman"/>
              </a:rPr>
              <a:t>9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89">
                <a:latin typeface="Times New Roman"/>
                <a:cs typeface="Times New Roman"/>
              </a:rPr>
              <a:t>2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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7</a:t>
            </a:r>
            <a:r>
              <a:rPr dirty="0" baseline="4273" sz="1950" spc="-52" i="1">
                <a:latin typeface="Times New Roman"/>
                <a:cs typeface="Times New Roman"/>
              </a:rPr>
              <a:t>t</a:t>
            </a:r>
            <a:r>
              <a:rPr dirty="0" baseline="4273" sz="1950" spc="-284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75">
                <a:latin typeface="Times New Roman"/>
                <a:cs typeface="Times New Roman"/>
              </a:rPr>
              <a:t>2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104">
                <a:latin typeface="Symbol"/>
                <a:cs typeface="Symbol"/>
              </a:rPr>
              <a:t></a:t>
            </a:r>
            <a:r>
              <a:rPr dirty="0" baseline="4273" sz="1950" spc="44">
                <a:latin typeface="Times New Roman"/>
                <a:cs typeface="Times New Roman"/>
              </a:rPr>
              <a:t>1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-120">
                <a:latin typeface="Times New Roman"/>
                <a:cs typeface="Times New Roman"/>
              </a:rPr>
              <a:t>4</a:t>
            </a:r>
            <a:r>
              <a:rPr dirty="0" baseline="4273" sz="1950" spc="-52" i="1">
                <a:latin typeface="Times New Roman"/>
                <a:cs typeface="Times New Roman"/>
              </a:rPr>
              <a:t>t</a:t>
            </a:r>
            <a:r>
              <a:rPr dirty="0" baseline="4273" sz="1950" spc="-284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</a:t>
            </a:r>
            <a:r>
              <a:rPr dirty="0" baseline="4273" sz="1950" spc="-89">
                <a:latin typeface="Times New Roman"/>
                <a:cs typeface="Times New Roman"/>
              </a:rPr>
              <a:t>8</a:t>
            </a:r>
            <a:endParaRPr baseline="4273" sz="19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700" y="4669028"/>
            <a:ext cx="3054350" cy="8020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425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Step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05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5">
                <a:latin typeface="Calibri"/>
                <a:cs typeface="Calibri"/>
              </a:rPr>
              <a:t>as follows,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00">
              <a:latin typeface="Calibri"/>
              <a:cs typeface="Calibri"/>
            </a:endParaRPr>
          </a:p>
          <a:p>
            <a:pPr marL="1406525">
              <a:lnSpc>
                <a:spcPct val="100000"/>
              </a:lnSpc>
              <a:tabLst>
                <a:tab pos="2889250" algn="l"/>
              </a:tabLst>
            </a:pPr>
            <a:r>
              <a:rPr dirty="0" sz="1450" spc="-120">
                <a:latin typeface="Times New Roman"/>
                <a:cs typeface="Times New Roman"/>
              </a:rPr>
              <a:t>6</a:t>
            </a:r>
            <a:r>
              <a:rPr dirty="0" sz="1450" spc="-180">
                <a:latin typeface="Times New Roman"/>
                <a:cs typeface="Times New Roman"/>
              </a:rPr>
              <a:t>3</a:t>
            </a:r>
            <a:r>
              <a:rPr dirty="0" sz="1450" spc="-70" i="1">
                <a:latin typeface="Times New Roman"/>
                <a:cs typeface="Times New Roman"/>
              </a:rPr>
              <a:t>t</a:t>
            </a:r>
            <a:r>
              <a:rPr dirty="0" sz="1450" spc="-95" i="1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</a:t>
            </a:r>
            <a:r>
              <a:rPr dirty="0" sz="1450" spc="-140">
                <a:latin typeface="Times New Roman"/>
                <a:cs typeface="Times New Roman"/>
              </a:rPr>
              <a:t> </a:t>
            </a:r>
            <a:r>
              <a:rPr dirty="0" sz="1450" spc="-120">
                <a:latin typeface="Times New Roman"/>
                <a:cs typeface="Times New Roman"/>
              </a:rPr>
              <a:t>20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</a:t>
            </a:r>
            <a:r>
              <a:rPr dirty="0" sz="1450" spc="-85">
                <a:latin typeface="Times New Roman"/>
                <a:cs typeface="Times New Roman"/>
              </a:rPr>
              <a:t> </a:t>
            </a:r>
            <a:r>
              <a:rPr dirty="0" sz="1450" spc="-140">
                <a:latin typeface="Symbol"/>
                <a:cs typeface="Symbol"/>
              </a:rPr>
              <a:t></a:t>
            </a:r>
            <a:r>
              <a:rPr dirty="0" sz="1450" spc="-120">
                <a:latin typeface="Times New Roman"/>
                <a:cs typeface="Times New Roman"/>
              </a:rPr>
              <a:t>8</a:t>
            </a:r>
            <a:r>
              <a:rPr dirty="0" sz="1450">
                <a:latin typeface="Times New Roman"/>
                <a:cs typeface="Times New Roman"/>
              </a:rPr>
              <a:t>	</a:t>
            </a:r>
            <a:r>
              <a:rPr dirty="0" sz="1450" spc="-240">
                <a:latin typeface="Symbol"/>
                <a:cs typeface="Symbol"/>
              </a:rPr>
              <a:t></a:t>
            </a:r>
            <a:endParaRPr sz="14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931176" y="5354229"/>
            <a:ext cx="69850" cy="1536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800" spc="-50">
                <a:latin typeface="Times New Roman"/>
                <a:cs typeface="Times New Roman"/>
              </a:rPr>
              <a:t>9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81854" y="5224269"/>
            <a:ext cx="446405" cy="2463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450" spc="-70" i="1">
                <a:latin typeface="Times New Roman"/>
                <a:cs typeface="Times New Roman"/>
              </a:rPr>
              <a:t>t</a:t>
            </a:r>
            <a:r>
              <a:rPr dirty="0" sz="1450" spc="-20" i="1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</a:t>
            </a:r>
            <a:r>
              <a:rPr dirty="0" sz="1450" spc="-85">
                <a:latin typeface="Times New Roman"/>
                <a:cs typeface="Times New Roman"/>
              </a:rPr>
              <a:t> </a:t>
            </a:r>
            <a:r>
              <a:rPr dirty="0" sz="1450" spc="-135">
                <a:latin typeface="Symbol"/>
                <a:cs typeface="Symbol"/>
              </a:rPr>
              <a:t></a:t>
            </a:r>
            <a:r>
              <a:rPr dirty="0" sz="1450" spc="-180">
                <a:latin typeface="Times New Roman"/>
                <a:cs typeface="Times New Roman"/>
              </a:rPr>
              <a:t> </a:t>
            </a:r>
            <a:r>
              <a:rPr dirty="0" u="sng" baseline="34722" sz="1200" spc="-17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200" spc="-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endParaRPr baseline="34722"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559" y="5661779"/>
            <a:ext cx="5899150" cy="57594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were</a:t>
            </a:r>
            <a:r>
              <a:rPr dirty="0" sz="1100" spc="-5">
                <a:latin typeface="Calibri"/>
                <a:cs typeface="Calibri"/>
              </a:rPr>
              <a:t> 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559" y="6388242"/>
            <a:ext cx="4631055" cy="2978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569460" algn="l"/>
              </a:tabLst>
            </a:pPr>
            <a:r>
              <a:rPr dirty="0" baseline="2525" sz="1650" spc="-7">
                <a:latin typeface="Calibri"/>
                <a:cs typeface="Calibri"/>
              </a:rPr>
              <a:t>S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>
                <a:latin typeface="Calibri"/>
                <a:cs typeface="Calibri"/>
              </a:rPr>
              <a:t>,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t</a:t>
            </a:r>
            <a:r>
              <a:rPr dirty="0" baseline="2525" sz="1650" spc="-7" b="1">
                <a:latin typeface="Calibri"/>
                <a:cs typeface="Calibri"/>
              </a:rPr>
              <a:t>h</a:t>
            </a:r>
            <a:r>
              <a:rPr dirty="0" baseline="2525" sz="1650" b="1">
                <a:latin typeface="Calibri"/>
                <a:cs typeface="Calibri"/>
              </a:rPr>
              <a:t>e</a:t>
            </a:r>
            <a:r>
              <a:rPr dirty="0" baseline="2525" sz="1650" spc="-22" b="1">
                <a:latin typeface="Calibri"/>
                <a:cs typeface="Calibri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li</a:t>
            </a:r>
            <a:r>
              <a:rPr dirty="0" baseline="2525" sz="1650" spc="-7" b="1">
                <a:latin typeface="Calibri"/>
                <a:cs typeface="Calibri"/>
              </a:rPr>
              <a:t>n</a:t>
            </a:r>
            <a:r>
              <a:rPr dirty="0" baseline="2525" sz="1650" b="1">
                <a:latin typeface="Calibri"/>
                <a:cs typeface="Calibri"/>
              </a:rPr>
              <a:t>e</a:t>
            </a:r>
            <a:r>
              <a:rPr dirty="0" baseline="2525" sz="1650" b="1">
                <a:latin typeface="Calibri"/>
                <a:cs typeface="Calibri"/>
              </a:rPr>
              <a:t> </a:t>
            </a:r>
            <a:r>
              <a:rPr dirty="0" baseline="2525" sz="1650" spc="-7" b="1">
                <a:latin typeface="Calibri"/>
                <a:cs typeface="Calibri"/>
              </a:rPr>
              <a:t>an</a:t>
            </a:r>
            <a:r>
              <a:rPr dirty="0" baseline="2525" sz="1650" b="1">
                <a:latin typeface="Calibri"/>
                <a:cs typeface="Calibri"/>
              </a:rPr>
              <a:t>d</a:t>
            </a:r>
            <a:r>
              <a:rPr dirty="0" baseline="2525" sz="1650" spc="-7" b="1">
                <a:latin typeface="Calibri"/>
                <a:cs typeface="Calibri"/>
              </a:rPr>
              <a:t> </a:t>
            </a:r>
            <a:r>
              <a:rPr dirty="0" baseline="2525" sz="1650" spc="-7" b="1">
                <a:latin typeface="Calibri"/>
                <a:cs typeface="Calibri"/>
              </a:rPr>
              <a:t>p</a:t>
            </a:r>
            <a:r>
              <a:rPr dirty="0" baseline="2525" sz="1650" b="1">
                <a:latin typeface="Calibri"/>
                <a:cs typeface="Calibri"/>
              </a:rPr>
              <a:t>l</a:t>
            </a:r>
            <a:r>
              <a:rPr dirty="0" baseline="2525" sz="1650" spc="-7" b="1">
                <a:latin typeface="Calibri"/>
                <a:cs typeface="Calibri"/>
              </a:rPr>
              <a:t>an</a:t>
            </a:r>
            <a:r>
              <a:rPr dirty="0" baseline="2525" sz="1650" b="1">
                <a:latin typeface="Calibri"/>
                <a:cs typeface="Calibri"/>
              </a:rPr>
              <a:t>e</a:t>
            </a:r>
            <a:r>
              <a:rPr dirty="0" baseline="2525" sz="1650" b="1">
                <a:latin typeface="Calibri"/>
                <a:cs typeface="Calibri"/>
              </a:rPr>
              <a:t> </a:t>
            </a:r>
            <a:r>
              <a:rPr dirty="0" baseline="2525" sz="1650" spc="-7" b="1">
                <a:latin typeface="Calibri"/>
                <a:cs typeface="Calibri"/>
              </a:rPr>
              <a:t>d</a:t>
            </a:r>
            <a:r>
              <a:rPr dirty="0" baseline="2525" sz="1650" b="1">
                <a:latin typeface="Calibri"/>
                <a:cs typeface="Calibri"/>
              </a:rPr>
              <a:t>o</a:t>
            </a:r>
            <a:r>
              <a:rPr dirty="0" baseline="2525" sz="1650" spc="-7" b="1">
                <a:latin typeface="Calibri"/>
                <a:cs typeface="Calibri"/>
              </a:rPr>
              <a:t> </a:t>
            </a:r>
            <a:r>
              <a:rPr dirty="0" baseline="2525" sz="1650" spc="-15" b="1">
                <a:latin typeface="Calibri"/>
                <a:cs typeface="Calibri"/>
              </a:rPr>
              <a:t>i</a:t>
            </a:r>
            <a:r>
              <a:rPr dirty="0" baseline="2525" sz="1650" spc="-7" b="1">
                <a:latin typeface="Calibri"/>
                <a:cs typeface="Calibri"/>
              </a:rPr>
              <a:t>n</a:t>
            </a:r>
            <a:r>
              <a:rPr dirty="0" baseline="2525" sz="1650" b="1">
                <a:latin typeface="Calibri"/>
                <a:cs typeface="Calibri"/>
              </a:rPr>
              <a:t>t</a:t>
            </a:r>
            <a:r>
              <a:rPr dirty="0" baseline="2525" sz="1650" spc="-7" b="1">
                <a:latin typeface="Calibri"/>
                <a:cs typeface="Calibri"/>
              </a:rPr>
              <a:t>e</a:t>
            </a:r>
            <a:r>
              <a:rPr dirty="0" baseline="2525" sz="1650" b="1">
                <a:latin typeface="Calibri"/>
                <a:cs typeface="Calibri"/>
              </a:rPr>
              <a:t>rs</a:t>
            </a:r>
            <a:r>
              <a:rPr dirty="0" baseline="2525" sz="1650" spc="-7" b="1">
                <a:latin typeface="Calibri"/>
                <a:cs typeface="Calibri"/>
              </a:rPr>
              <a:t>e</a:t>
            </a:r>
            <a:r>
              <a:rPr dirty="0" baseline="2525" sz="1650" spc="7" b="1">
                <a:latin typeface="Calibri"/>
                <a:cs typeface="Calibri"/>
              </a:rPr>
              <a:t>c</a:t>
            </a:r>
            <a:r>
              <a:rPr dirty="0" baseline="2525" sz="1650" b="1">
                <a:latin typeface="Calibri"/>
                <a:cs typeface="Calibri"/>
              </a:rPr>
              <a:t>t</a:t>
            </a:r>
            <a:r>
              <a:rPr dirty="0" baseline="2525" sz="1650" spc="-22" b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</a:t>
            </a:r>
            <a:r>
              <a:rPr dirty="0" baseline="2525" sz="1650">
                <a:latin typeface="Calibri"/>
                <a:cs typeface="Calibri"/>
              </a:rPr>
              <a:t>d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7">
                <a:latin typeface="Calibri"/>
                <a:cs typeface="Calibri"/>
              </a:rPr>
              <a:t>h</a:t>
            </a:r>
            <a:r>
              <a:rPr dirty="0" baseline="2525" sz="1650" spc="-15">
                <a:latin typeface="Calibri"/>
                <a:cs typeface="Calibri"/>
              </a:rPr>
              <a:t>e</a:t>
            </a:r>
            <a:r>
              <a:rPr dirty="0" baseline="2525" sz="1650">
                <a:latin typeface="Calibri"/>
                <a:cs typeface="Calibri"/>
              </a:rPr>
              <a:t>y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</a:t>
            </a:r>
            <a:r>
              <a:rPr dirty="0" baseline="2525" sz="1650" spc="-7">
                <a:latin typeface="Calibri"/>
                <a:cs typeface="Calibri"/>
              </a:rPr>
              <a:t>il</a:t>
            </a:r>
            <a:r>
              <a:rPr dirty="0" baseline="2525" sz="1650">
                <a:latin typeface="Calibri"/>
                <a:cs typeface="Calibri"/>
              </a:rPr>
              <a:t>l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te</a:t>
            </a:r>
            <a:r>
              <a:rPr dirty="0" baseline="2525" sz="1650" spc="-22">
                <a:latin typeface="Calibri"/>
                <a:cs typeface="Calibri"/>
              </a:rPr>
              <a:t>r</a:t>
            </a:r>
            <a:r>
              <a:rPr dirty="0" baseline="2525" sz="1650">
                <a:latin typeface="Calibri"/>
                <a:cs typeface="Calibri"/>
              </a:rPr>
              <a:t>sect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22">
                <a:latin typeface="Calibri"/>
                <a:cs typeface="Calibri"/>
              </a:rPr>
              <a:t>a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30">
                <a:latin typeface="Calibri"/>
                <a:cs typeface="Calibri"/>
              </a:rPr>
              <a:t>h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79">
                <a:latin typeface="Calibri"/>
                <a:cs typeface="Calibri"/>
              </a:rPr>
              <a:t> </a:t>
            </a:r>
            <a:r>
              <a:rPr dirty="0" sz="1750" spc="-204">
                <a:latin typeface="Symbol"/>
                <a:cs typeface="Symbol"/>
              </a:rPr>
              <a:t></a:t>
            </a:r>
            <a:r>
              <a:rPr dirty="0" sz="1750">
                <a:latin typeface="Times New Roman"/>
                <a:cs typeface="Times New Roman"/>
              </a:rPr>
              <a:t>	</a:t>
            </a:r>
            <a:r>
              <a:rPr dirty="0" sz="1750" spc="-204">
                <a:latin typeface="Symbol"/>
                <a:cs typeface="Symbol"/>
              </a:rPr>
              <a:t>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982278" y="6446076"/>
            <a:ext cx="478790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42570" algn="l"/>
              </a:tabLst>
            </a:pPr>
            <a:r>
              <a:rPr dirty="0" u="sng" sz="750" spc="-4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</a:t>
            </a:r>
            <a:r>
              <a:rPr dirty="0" sz="750" spc="-40">
                <a:latin typeface="Times New Roman"/>
                <a:cs typeface="Times New Roman"/>
              </a:rPr>
              <a:t>	</a:t>
            </a:r>
            <a:r>
              <a:rPr dirty="0" u="sng" sz="750" spc="-4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</a:t>
            </a:r>
            <a:r>
              <a:rPr dirty="0" sz="750" spc="140">
                <a:latin typeface="Times New Roman"/>
                <a:cs typeface="Times New Roman"/>
              </a:rPr>
              <a:t> </a:t>
            </a:r>
            <a:r>
              <a:rPr dirty="0" sz="750" spc="140">
                <a:latin typeface="Times New Roman"/>
                <a:cs typeface="Times New Roman"/>
              </a:rPr>
              <a:t> </a:t>
            </a:r>
            <a:r>
              <a:rPr dirty="0" u="sng" sz="750" spc="-4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982278" y="6551387"/>
            <a:ext cx="478790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67335" algn="l"/>
              </a:tabLst>
            </a:pPr>
            <a:r>
              <a:rPr dirty="0" sz="750" spc="-40">
                <a:latin typeface="Times New Roman"/>
                <a:cs typeface="Times New Roman"/>
              </a:rPr>
              <a:t>9</a:t>
            </a:r>
            <a:r>
              <a:rPr dirty="0" sz="750" spc="-40">
                <a:latin typeface="Times New Roman"/>
                <a:cs typeface="Times New Roman"/>
              </a:rPr>
              <a:t>	</a:t>
            </a:r>
            <a:r>
              <a:rPr dirty="0" sz="750" spc="-40">
                <a:latin typeface="Times New Roman"/>
                <a:cs typeface="Times New Roman"/>
              </a:rPr>
              <a:t>9</a:t>
            </a:r>
            <a:r>
              <a:rPr dirty="0" sz="750" spc="-40">
                <a:latin typeface="Times New Roman"/>
                <a:cs typeface="Times New Roman"/>
              </a:rPr>
              <a:t>    </a:t>
            </a:r>
            <a:r>
              <a:rPr dirty="0" sz="750" spc="-50">
                <a:latin typeface="Times New Roman"/>
                <a:cs typeface="Times New Roman"/>
              </a:rPr>
              <a:t> </a:t>
            </a:r>
            <a:r>
              <a:rPr dirty="0" sz="750" spc="-40">
                <a:latin typeface="Times New Roman"/>
                <a:cs typeface="Times New Roman"/>
              </a:rPr>
              <a:t>9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052844" y="6434423"/>
            <a:ext cx="33528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5115" algn="l"/>
              </a:tabLst>
            </a:pPr>
            <a:r>
              <a:rPr dirty="0" sz="1300" spc="-40">
                <a:latin typeface="Times New Roman"/>
                <a:cs typeface="Times New Roman"/>
              </a:rPr>
              <a:t>,</a:t>
            </a:r>
            <a:r>
              <a:rPr dirty="0" sz="1300" spc="-180">
                <a:latin typeface="Times New Roman"/>
                <a:cs typeface="Times New Roman"/>
              </a:rPr>
              <a:t> </a:t>
            </a:r>
            <a:r>
              <a:rPr dirty="0" sz="1300" spc="-80">
                <a:latin typeface="Symbol"/>
                <a:cs typeface="Symbol"/>
              </a:rPr>
              <a:t>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40">
                <a:latin typeface="Times New Roman"/>
                <a:cs typeface="Times New Roman"/>
              </a:rPr>
              <a:t>,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531611" y="6467347"/>
            <a:ext cx="609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35166" y="7024617"/>
            <a:ext cx="73660" cy="1530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800" spc="-25">
                <a:latin typeface="Times New Roman"/>
                <a:cs typeface="Times New Roman"/>
              </a:rPr>
              <a:t>9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76263" y="6909930"/>
            <a:ext cx="5662930" cy="24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did </a:t>
            </a:r>
            <a:r>
              <a:rPr dirty="0" sz="1100">
                <a:latin typeface="Calibri"/>
                <a:cs typeface="Calibri"/>
              </a:rPr>
              <a:t>to get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baseline="3831" sz="2175" spc="-60" i="1">
                <a:latin typeface="Times New Roman"/>
                <a:cs typeface="Times New Roman"/>
              </a:rPr>
              <a:t>t</a:t>
            </a:r>
            <a:r>
              <a:rPr dirty="0" baseline="3831" sz="2175" spc="22" i="1">
                <a:latin typeface="Times New Roman"/>
                <a:cs typeface="Times New Roman"/>
              </a:rPr>
              <a:t> </a:t>
            </a:r>
            <a:r>
              <a:rPr dirty="0" baseline="3831" sz="2175" spc="-120">
                <a:latin typeface="Symbol"/>
                <a:cs typeface="Symbol"/>
              </a:rPr>
              <a:t></a:t>
            </a:r>
            <a:r>
              <a:rPr dirty="0" baseline="3831" sz="2175" spc="-82">
                <a:latin typeface="Times New Roman"/>
                <a:cs typeface="Times New Roman"/>
              </a:rPr>
              <a:t> </a:t>
            </a:r>
            <a:r>
              <a:rPr dirty="0" baseline="3831" sz="2175" spc="-120">
                <a:latin typeface="Symbol"/>
                <a:cs typeface="Symbol"/>
              </a:rPr>
              <a:t></a:t>
            </a:r>
            <a:r>
              <a:rPr dirty="0" u="sng" baseline="22988" sz="2175" spc="-11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1666" sz="1200" spc="-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baseline="41666" sz="1200" spc="27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01712" y="7176013"/>
            <a:ext cx="127889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wrote down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96111" y="757580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3194601" y="8000885"/>
            <a:ext cx="40640" cy="204470"/>
            <a:chOff x="3194601" y="8000885"/>
            <a:chExt cx="40640" cy="204470"/>
          </a:xfrm>
        </p:grpSpPr>
        <p:sp>
          <p:nvSpPr>
            <p:cNvPr id="19" name="object 19"/>
            <p:cNvSpPr/>
            <p:nvPr/>
          </p:nvSpPr>
          <p:spPr>
            <a:xfrm>
              <a:off x="3198353" y="8004637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19" h="98425">
                  <a:moveTo>
                    <a:pt x="32756" y="0"/>
                  </a:moveTo>
                  <a:lnTo>
                    <a:pt x="0" y="98404"/>
                  </a:lnTo>
                </a:path>
              </a:pathLst>
            </a:custGeom>
            <a:ln w="74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198353" y="8103041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19" h="98425">
                  <a:moveTo>
                    <a:pt x="0" y="0"/>
                  </a:moveTo>
                  <a:lnTo>
                    <a:pt x="32756" y="98404"/>
                  </a:lnTo>
                </a:path>
              </a:pathLst>
            </a:custGeom>
            <a:ln w="74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1" name="object 21"/>
          <p:cNvGrpSpPr/>
          <p:nvPr/>
        </p:nvGrpSpPr>
        <p:grpSpPr>
          <a:xfrm>
            <a:off x="4333674" y="8000885"/>
            <a:ext cx="40640" cy="204470"/>
            <a:chOff x="4333674" y="8000885"/>
            <a:chExt cx="40640" cy="204470"/>
          </a:xfrm>
        </p:grpSpPr>
        <p:sp>
          <p:nvSpPr>
            <p:cNvPr id="22" name="object 22"/>
            <p:cNvSpPr/>
            <p:nvPr/>
          </p:nvSpPr>
          <p:spPr>
            <a:xfrm>
              <a:off x="4337426" y="8004637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0" y="0"/>
                  </a:moveTo>
                  <a:lnTo>
                    <a:pt x="32756" y="98404"/>
                  </a:lnTo>
                </a:path>
              </a:pathLst>
            </a:custGeom>
            <a:ln w="74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4337426" y="8103041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32756" y="0"/>
                  </a:moveTo>
                  <a:lnTo>
                    <a:pt x="0" y="98404"/>
                  </a:lnTo>
                </a:path>
              </a:pathLst>
            </a:custGeom>
            <a:ln w="74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>
            <a:off x="2781959" y="7862458"/>
            <a:ext cx="8699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819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00" y="7842533"/>
            <a:ext cx="5179060" cy="593090"/>
          </a:xfrm>
          <a:prstGeom prst="rect">
            <a:avLst/>
          </a:prstGeom>
        </p:spPr>
        <p:txBody>
          <a:bodyPr wrap="square" lIns="0" tIns="977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70"/>
              </a:spcBef>
            </a:pPr>
            <a:r>
              <a:rPr dirty="0" baseline="2525" sz="1650">
                <a:latin typeface="Calibri"/>
                <a:cs typeface="Calibri"/>
              </a:rPr>
              <a:t>7. </a:t>
            </a:r>
            <a:r>
              <a:rPr dirty="0" baseline="2525" sz="1650" spc="-7">
                <a:latin typeface="Calibri"/>
                <a:cs typeface="Calibri"/>
              </a:rPr>
              <a:t>Determine if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line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284">
                <a:latin typeface="Calibri"/>
                <a:cs typeface="Calibri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r</a:t>
            </a:r>
            <a:r>
              <a:rPr dirty="0" baseline="4273" sz="1950" spc="-89" i="1">
                <a:latin typeface="Times New Roman"/>
                <a:cs typeface="Times New Roman"/>
              </a:rPr>
              <a:t> 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120" i="1">
                <a:latin typeface="Times New Roman"/>
                <a:cs typeface="Times New Roman"/>
              </a:rPr>
              <a:t>t</a:t>
            </a:r>
            <a:r>
              <a:rPr dirty="0" baseline="4273" sz="1950" spc="-284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</a:t>
            </a:r>
            <a:r>
              <a:rPr dirty="0" baseline="4273" sz="1950" spc="58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Times New Roman"/>
                <a:cs typeface="Times New Roman"/>
              </a:rPr>
              <a:t>4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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7" i="1">
                <a:latin typeface="Times New Roman"/>
                <a:cs typeface="Times New Roman"/>
              </a:rPr>
              <a:t>t</a:t>
            </a:r>
            <a:r>
              <a:rPr dirty="0" baseline="4273" sz="1950" spc="-7">
                <a:latin typeface="Times New Roman"/>
                <a:cs typeface="Times New Roman"/>
              </a:rPr>
              <a:t>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</a:t>
            </a:r>
            <a:r>
              <a:rPr dirty="0" baseline="4273" sz="1950" spc="-60">
                <a:latin typeface="Times New Roman"/>
                <a:cs typeface="Times New Roman"/>
              </a:rPr>
              <a:t>1</a:t>
            </a:r>
            <a:r>
              <a:rPr dirty="0" baseline="4273" sz="1950" spc="-60">
                <a:latin typeface="Symbol"/>
                <a:cs typeface="Symbol"/>
              </a:rPr>
              <a:t></a:t>
            </a:r>
            <a:r>
              <a:rPr dirty="0" baseline="4273" sz="1950" spc="-247">
                <a:latin typeface="Times New Roman"/>
                <a:cs typeface="Times New Roman"/>
              </a:rPr>
              <a:t> </a:t>
            </a:r>
            <a:r>
              <a:rPr dirty="0" baseline="4273" sz="1950" spc="-22">
                <a:latin typeface="Times New Roman"/>
                <a:cs typeface="Times New Roman"/>
              </a:rPr>
              <a:t>8</a:t>
            </a:r>
            <a:r>
              <a:rPr dirty="0" baseline="4273" sz="1950" spc="-22" i="1">
                <a:latin typeface="Times New Roman"/>
                <a:cs typeface="Times New Roman"/>
              </a:rPr>
              <a:t>t</a:t>
            </a:r>
            <a:r>
              <a:rPr dirty="0" baseline="4273" sz="1950" spc="-22">
                <a:latin typeface="Times New Roman"/>
                <a:cs typeface="Times New Roman"/>
              </a:rPr>
              <a:t>,3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</a:t>
            </a:r>
            <a:r>
              <a:rPr dirty="0" baseline="4273" sz="1950" spc="-157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2</a:t>
            </a:r>
            <a:r>
              <a:rPr dirty="0" baseline="4273" sz="1950" spc="-89" i="1">
                <a:latin typeface="Times New Roman"/>
                <a:cs typeface="Times New Roman"/>
              </a:rPr>
              <a:t>t</a:t>
            </a:r>
            <a:r>
              <a:rPr dirty="0" baseline="4273" sz="1950" spc="1005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intersects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given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endParaRPr baseline="2525" sz="1650">
              <a:latin typeface="Calibri"/>
              <a:cs typeface="Calibri"/>
            </a:endParaRPr>
          </a:p>
          <a:p>
            <a:pPr marL="36830">
              <a:lnSpc>
                <a:spcPct val="100000"/>
              </a:lnSpc>
              <a:spcBef>
                <a:spcPts val="434"/>
              </a:spcBef>
            </a:pPr>
            <a:r>
              <a:rPr dirty="0" sz="1050" spc="114">
                <a:latin typeface="Times New Roman"/>
                <a:cs typeface="Times New Roman"/>
              </a:rPr>
              <a:t>2</a:t>
            </a:r>
            <a:r>
              <a:rPr dirty="0" sz="1050" spc="114" i="1">
                <a:latin typeface="Times New Roman"/>
                <a:cs typeface="Times New Roman"/>
              </a:rPr>
              <a:t>x</a:t>
            </a:r>
            <a:r>
              <a:rPr dirty="0" sz="1050" spc="-45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</a:t>
            </a:r>
            <a:r>
              <a:rPr dirty="0" sz="1050" spc="55">
                <a:latin typeface="Times New Roman"/>
                <a:cs typeface="Times New Roman"/>
              </a:rPr>
              <a:t> </a:t>
            </a:r>
            <a:r>
              <a:rPr dirty="0" sz="1050" spc="75" i="1">
                <a:latin typeface="Times New Roman"/>
                <a:cs typeface="Times New Roman"/>
              </a:rPr>
              <a:t>y</a:t>
            </a:r>
            <a:r>
              <a:rPr dirty="0" sz="1050" spc="-20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</a:t>
            </a:r>
            <a:r>
              <a:rPr dirty="0" sz="1050" spc="-75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Times New Roman"/>
                <a:cs typeface="Times New Roman"/>
              </a:rPr>
              <a:t>3</a:t>
            </a:r>
            <a:r>
              <a:rPr dirty="0" sz="1050" spc="90" i="1">
                <a:latin typeface="Times New Roman"/>
                <a:cs typeface="Times New Roman"/>
              </a:rPr>
              <a:t>z</a:t>
            </a:r>
            <a:r>
              <a:rPr dirty="0" sz="1050" spc="60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</a:t>
            </a:r>
            <a:r>
              <a:rPr dirty="0" sz="1050" spc="-114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Times New Roman"/>
                <a:cs typeface="Times New Roman"/>
              </a:rPr>
              <a:t>15</a:t>
            </a:r>
            <a:r>
              <a:rPr dirty="0" sz="1050" spc="16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or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show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they </a:t>
            </a:r>
            <a:r>
              <a:rPr dirty="0" baseline="2525" sz="1650" spc="-7">
                <a:latin typeface="Calibri"/>
                <a:cs typeface="Calibri"/>
              </a:rPr>
              <a:t>do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not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intersect.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01651" y="8811180"/>
            <a:ext cx="3835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81237" y="6325248"/>
            <a:ext cx="5782310" cy="377190"/>
            <a:chOff x="881237" y="6325248"/>
            <a:chExt cx="5782310" cy="377190"/>
          </a:xfrm>
        </p:grpSpPr>
        <p:sp>
          <p:nvSpPr>
            <p:cNvPr id="3" name="object 3"/>
            <p:cNvSpPr/>
            <p:nvPr/>
          </p:nvSpPr>
          <p:spPr>
            <a:xfrm>
              <a:off x="881237" y="6507799"/>
              <a:ext cx="2369820" cy="194945"/>
            </a:xfrm>
            <a:custGeom>
              <a:avLst/>
              <a:gdLst/>
              <a:ahLst/>
              <a:cxnLst/>
              <a:rect l="l" t="t" r="r" b="b"/>
              <a:pathLst>
                <a:path w="2369820" h="194945">
                  <a:moveTo>
                    <a:pt x="2336777" y="0"/>
                  </a:moveTo>
                  <a:lnTo>
                    <a:pt x="33162" y="1821"/>
                  </a:lnTo>
                  <a:lnTo>
                    <a:pt x="8290" y="43569"/>
                  </a:lnTo>
                  <a:lnTo>
                    <a:pt x="0" y="95619"/>
                  </a:lnTo>
                  <a:lnTo>
                    <a:pt x="8290" y="147670"/>
                  </a:lnTo>
                  <a:lnTo>
                    <a:pt x="33162" y="189417"/>
                  </a:lnTo>
                  <a:lnTo>
                    <a:pt x="2336777" y="194605"/>
                  </a:lnTo>
                  <a:lnTo>
                    <a:pt x="2358793" y="161156"/>
                  </a:lnTo>
                  <a:lnTo>
                    <a:pt x="2369802" y="119499"/>
                  </a:lnTo>
                  <a:lnTo>
                    <a:pt x="2369802" y="75105"/>
                  </a:lnTo>
                  <a:lnTo>
                    <a:pt x="2358793" y="33448"/>
                  </a:lnTo>
                  <a:lnTo>
                    <a:pt x="2336777" y="0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1673625" y="6325248"/>
              <a:ext cx="4989830" cy="187960"/>
            </a:xfrm>
            <a:custGeom>
              <a:avLst/>
              <a:gdLst/>
              <a:ahLst/>
              <a:cxnLst/>
              <a:rect l="l" t="t" r="r" b="b"/>
              <a:pathLst>
                <a:path w="4989830" h="187959">
                  <a:moveTo>
                    <a:pt x="4956507" y="-1"/>
                  </a:moveTo>
                  <a:lnTo>
                    <a:pt x="33161" y="-1"/>
                  </a:lnTo>
                  <a:lnTo>
                    <a:pt x="8289" y="41746"/>
                  </a:lnTo>
                  <a:lnTo>
                    <a:pt x="0" y="93796"/>
                  </a:lnTo>
                  <a:lnTo>
                    <a:pt x="8289" y="145846"/>
                  </a:lnTo>
                  <a:lnTo>
                    <a:pt x="33161" y="187594"/>
                  </a:lnTo>
                  <a:lnTo>
                    <a:pt x="4956507" y="187594"/>
                  </a:lnTo>
                  <a:lnTo>
                    <a:pt x="4981379" y="145846"/>
                  </a:lnTo>
                  <a:lnTo>
                    <a:pt x="4989670" y="93796"/>
                  </a:lnTo>
                  <a:lnTo>
                    <a:pt x="4981379" y="41746"/>
                  </a:lnTo>
                  <a:lnTo>
                    <a:pt x="4956507" y="-1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01608" y="894080"/>
            <a:ext cx="5904230" cy="58007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such </a:t>
            </a:r>
            <a:r>
              <a:rPr dirty="0" sz="1100" spc="-5">
                <a:latin typeface="Calibri"/>
                <a:cs typeface="Calibri"/>
              </a:rPr>
              <a:t>that 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that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810"/>
              </a:lnSpc>
              <a:spcBef>
                <a:spcPts val="254"/>
              </a:spcBef>
            </a:pPr>
            <a:r>
              <a:rPr dirty="0" baseline="2525" sz="1650" spc="-7">
                <a:latin typeface="Calibri"/>
                <a:cs typeface="Calibri"/>
              </a:rPr>
              <a:t>equation </a:t>
            </a:r>
            <a:r>
              <a:rPr dirty="0" baseline="2525" sz="1650">
                <a:latin typeface="Calibri"/>
                <a:cs typeface="Calibri"/>
              </a:rPr>
              <a:t>of </a:t>
            </a:r>
            <a:r>
              <a:rPr dirty="0" baseline="2525" sz="1650" spc="-7">
                <a:latin typeface="Calibri"/>
                <a:cs typeface="Calibri"/>
              </a:rPr>
              <a:t>the line </a:t>
            </a:r>
            <a:r>
              <a:rPr dirty="0" baseline="2525" sz="1650">
                <a:latin typeface="Calibri"/>
                <a:cs typeface="Calibri"/>
              </a:rPr>
              <a:t>we’d </a:t>
            </a:r>
            <a:r>
              <a:rPr dirty="0" baseline="2525" sz="1650" spc="-7">
                <a:latin typeface="Calibri"/>
                <a:cs typeface="Calibri"/>
              </a:rPr>
              <a:t>get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point that lies </a:t>
            </a:r>
            <a:r>
              <a:rPr dirty="0" baseline="2525" sz="1650">
                <a:latin typeface="Calibri"/>
                <a:cs typeface="Calibri"/>
              </a:rPr>
              <a:t>on the </a:t>
            </a:r>
            <a:r>
              <a:rPr dirty="0" baseline="2525" sz="1650" spc="-7">
                <a:latin typeface="Calibri"/>
                <a:cs typeface="Calibri"/>
              </a:rPr>
              <a:t>plane.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We also know that if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point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14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 </a:t>
            </a:r>
            <a:r>
              <a:rPr dirty="0" baseline="4273" sz="1950" spc="22" i="1">
                <a:latin typeface="Times New Roman"/>
                <a:cs typeface="Times New Roman"/>
              </a:rPr>
              <a:t>y</a:t>
            </a:r>
            <a:r>
              <a:rPr dirty="0" baseline="4273" sz="1950" spc="22">
                <a:latin typeface="Times New Roman"/>
                <a:cs typeface="Times New Roman"/>
              </a:rPr>
              <a:t>, </a:t>
            </a:r>
            <a:r>
              <a:rPr dirty="0" baseline="4273" sz="1950" i="1">
                <a:latin typeface="Times New Roman"/>
                <a:cs typeface="Times New Roman"/>
              </a:rPr>
              <a:t>z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-14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</a:t>
            </a:r>
            <a:r>
              <a:rPr dirty="0" baseline="2525" sz="1650">
                <a:latin typeface="Calibri"/>
                <a:cs typeface="Calibri"/>
              </a:rPr>
              <a:t>on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coordinates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algn="ctr" marR="382905">
              <a:lnSpc>
                <a:spcPct val="100000"/>
              </a:lnSpc>
            </a:pP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67">
                <a:latin typeface="Times New Roman"/>
                <a:cs typeface="Times New Roman"/>
              </a:rPr>
              <a:t>4</a:t>
            </a:r>
            <a:r>
              <a:rPr dirty="0" baseline="4273" sz="1950" spc="-202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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52" i="1">
                <a:latin typeface="Times New Roman"/>
                <a:cs typeface="Times New Roman"/>
              </a:rPr>
              <a:t>t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75">
                <a:latin typeface="Times New Roman"/>
                <a:cs typeface="Times New Roman"/>
              </a:rPr>
              <a:t>1</a:t>
            </a:r>
            <a:r>
              <a:rPr dirty="0" baseline="4273" sz="1950" spc="-75">
                <a:latin typeface="Symbol"/>
                <a:cs typeface="Symbol"/>
              </a:rPr>
              <a:t></a:t>
            </a:r>
            <a:r>
              <a:rPr dirty="0" baseline="4273" sz="1950" spc="-240">
                <a:latin typeface="Times New Roman"/>
                <a:cs typeface="Times New Roman"/>
              </a:rPr>
              <a:t> </a:t>
            </a:r>
            <a:r>
              <a:rPr dirty="0" baseline="4273" sz="1950" spc="-127">
                <a:latin typeface="Times New Roman"/>
                <a:cs typeface="Times New Roman"/>
              </a:rPr>
              <a:t>8</a:t>
            </a:r>
            <a:r>
              <a:rPr dirty="0" baseline="4273" sz="1950" spc="52" i="1">
                <a:latin typeface="Times New Roman"/>
                <a:cs typeface="Times New Roman"/>
              </a:rPr>
              <a:t>t</a:t>
            </a:r>
            <a:r>
              <a:rPr dirty="0" baseline="4273" sz="1950" spc="127">
                <a:latin typeface="Times New Roman"/>
                <a:cs typeface="Times New Roman"/>
              </a:rPr>
              <a:t>,</a:t>
            </a:r>
            <a:r>
              <a:rPr dirty="0" baseline="4273" sz="1950" spc="-67">
                <a:latin typeface="Times New Roman"/>
                <a:cs typeface="Times New Roman"/>
              </a:rPr>
              <a:t>3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</a:t>
            </a:r>
            <a:r>
              <a:rPr dirty="0" baseline="4273" sz="1950" spc="-150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Times New Roman"/>
                <a:cs typeface="Times New Roman"/>
              </a:rPr>
              <a:t>2</a:t>
            </a:r>
            <a:r>
              <a:rPr dirty="0" baseline="4273" sz="1950" spc="-37" i="1">
                <a:latin typeface="Times New Roman"/>
                <a:cs typeface="Times New Roman"/>
              </a:rPr>
              <a:t>t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  <a:p>
            <a:pPr marL="12700" marR="4901565">
              <a:lnSpc>
                <a:spcPct val="214600"/>
              </a:lnSpc>
              <a:spcBef>
                <a:spcPts val="204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“coordinates”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algn="ctr" marR="381000">
              <a:lnSpc>
                <a:spcPct val="100000"/>
              </a:lnSpc>
            </a:pPr>
            <a:r>
              <a:rPr dirty="0" baseline="4273" sz="1950" spc="-82">
                <a:latin typeface="Times New Roman"/>
                <a:cs typeface="Times New Roman"/>
              </a:rPr>
              <a:t>2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sz="1700" spc="-75">
                <a:latin typeface="Symbol"/>
                <a:cs typeface="Symbol"/>
              </a:rPr>
              <a:t></a:t>
            </a:r>
            <a:r>
              <a:rPr dirty="0" baseline="4273" sz="1950" spc="-82">
                <a:latin typeface="Times New Roman"/>
                <a:cs typeface="Times New Roman"/>
              </a:rPr>
              <a:t>4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-217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t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240">
                <a:latin typeface="Times New Roman"/>
                <a:cs typeface="Times New Roman"/>
              </a:rPr>
              <a:t> </a:t>
            </a:r>
            <a:r>
              <a:rPr dirty="0" sz="1700" spc="-75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52">
                <a:latin typeface="Times New Roman"/>
                <a:cs typeface="Times New Roman"/>
              </a:rPr>
              <a:t>1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-247">
                <a:latin typeface="Times New Roman"/>
                <a:cs typeface="Times New Roman"/>
              </a:rPr>
              <a:t> </a:t>
            </a:r>
            <a:r>
              <a:rPr dirty="0" baseline="4273" sz="1950" spc="-142">
                <a:latin typeface="Times New Roman"/>
                <a:cs typeface="Times New Roman"/>
              </a:rPr>
              <a:t>8</a:t>
            </a:r>
            <a:r>
              <a:rPr dirty="0" baseline="4273" sz="1950" spc="-52" i="1">
                <a:latin typeface="Times New Roman"/>
                <a:cs typeface="Times New Roman"/>
              </a:rPr>
              <a:t>t</a:t>
            </a:r>
            <a:r>
              <a:rPr dirty="0" baseline="4273" sz="1950" spc="-284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-217">
                <a:latin typeface="Times New Roman"/>
                <a:cs typeface="Times New Roman"/>
              </a:rPr>
              <a:t> </a:t>
            </a:r>
            <a:r>
              <a:rPr dirty="0" baseline="4273" sz="1950" spc="22">
                <a:latin typeface="Times New Roman"/>
                <a:cs typeface="Times New Roman"/>
              </a:rPr>
              <a:t>3</a:t>
            </a:r>
            <a:r>
              <a:rPr dirty="0" sz="1700" spc="-114">
                <a:latin typeface="Symbol"/>
                <a:cs typeface="Symbol"/>
              </a:rPr>
              <a:t></a:t>
            </a:r>
            <a:r>
              <a:rPr dirty="0" baseline="4273" sz="1950" spc="-82">
                <a:latin typeface="Times New Roman"/>
                <a:cs typeface="Times New Roman"/>
              </a:rPr>
              <a:t>3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-157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Times New Roman"/>
                <a:cs typeface="Times New Roman"/>
              </a:rPr>
              <a:t>2</a:t>
            </a:r>
            <a:r>
              <a:rPr dirty="0" baseline="4273" sz="1950" spc="-52" i="1">
                <a:latin typeface="Times New Roman"/>
                <a:cs typeface="Times New Roman"/>
              </a:rPr>
              <a:t>t</a:t>
            </a:r>
            <a:r>
              <a:rPr dirty="0" baseline="4273" sz="1950" spc="-284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Times New Roman"/>
                <a:cs typeface="Times New Roman"/>
              </a:rPr>
              <a:t>15</a:t>
            </a:r>
            <a:endParaRPr baseline="4273" sz="1950">
              <a:latin typeface="Times New Roman"/>
              <a:cs typeface="Times New Roman"/>
            </a:endParaRPr>
          </a:p>
          <a:p>
            <a:pPr marL="12700">
              <a:lnSpc>
                <a:spcPts val="1425"/>
              </a:lnSpc>
              <a:spcBef>
                <a:spcPts val="1685"/>
              </a:spcBef>
            </a:pPr>
            <a:r>
              <a:rPr dirty="0" sz="1200" spc="-5">
                <a:latin typeface="Times New Roman"/>
                <a:cs typeface="Times New Roman"/>
              </a:rPr>
              <a:t>Step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05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follows,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algn="ctr" marR="393065">
              <a:lnSpc>
                <a:spcPct val="100000"/>
              </a:lnSpc>
            </a:pPr>
            <a:r>
              <a:rPr dirty="0" sz="1050" spc="75">
                <a:latin typeface="Times New Roman"/>
                <a:cs typeface="Times New Roman"/>
              </a:rPr>
              <a:t>18</a:t>
            </a:r>
            <a:r>
              <a:rPr dirty="0" sz="1050" spc="-20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</a:t>
            </a:r>
            <a:r>
              <a:rPr dirty="0" sz="1050" spc="-114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15</a:t>
            </a:r>
            <a:r>
              <a:rPr dirty="0" sz="1050" spc="55">
                <a:latin typeface="Times New Roman"/>
                <a:cs typeface="Times New Roman"/>
              </a:rPr>
              <a:t> </a:t>
            </a:r>
            <a:r>
              <a:rPr dirty="0" sz="1050" spc="35">
                <a:latin typeface="Times New Roman"/>
                <a:cs typeface="Times New Roman"/>
              </a:rPr>
              <a:t>?</a:t>
            </a:r>
            <a:r>
              <a:rPr dirty="0" sz="1050" spc="65">
                <a:latin typeface="Times New Roman"/>
                <a:cs typeface="Times New Roman"/>
              </a:rPr>
              <a:t>?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00">
              <a:latin typeface="Times New Roman"/>
              <a:cs typeface="Times New Roman"/>
            </a:endParaRPr>
          </a:p>
          <a:p>
            <a:pPr marL="12700" marR="53644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Step 5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10">
                <a:latin typeface="Calibri"/>
                <a:cs typeface="Calibri"/>
              </a:rPr>
              <a:t>mm</a:t>
            </a:r>
            <a:r>
              <a:rPr dirty="0" sz="1100">
                <a:latin typeface="Calibri"/>
                <a:cs typeface="Calibri"/>
              </a:rPr>
              <a:t>…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5054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 we’ve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managed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prove that</a:t>
            </a:r>
            <a:r>
              <a:rPr dirty="0" sz="1100">
                <a:latin typeface="Calibri"/>
                <a:cs typeface="Calibri"/>
              </a:rPr>
              <a:t> 18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15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there is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2700" marR="167640">
              <a:lnSpc>
                <a:spcPct val="109500"/>
              </a:lnSpc>
            </a:pPr>
            <a:r>
              <a:rPr dirty="0" sz="1100" spc="-5">
                <a:latin typeface="Calibri"/>
                <a:cs typeface="Calibri"/>
              </a:rPr>
              <a:t>Clearly </a:t>
            </a:r>
            <a:r>
              <a:rPr dirty="0" sz="1100">
                <a:latin typeface="Calibri"/>
                <a:cs typeface="Calibri"/>
              </a:rPr>
              <a:t>18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15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else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this </a:t>
            </a:r>
            <a:r>
              <a:rPr dirty="0" sz="1100">
                <a:latin typeface="Calibri"/>
                <a:cs typeface="Calibri"/>
              </a:rPr>
              <a:t>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wrote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the </a:t>
            </a:r>
            <a:r>
              <a:rPr dirty="0" sz="1100" spc="-5" b="1">
                <a:latin typeface="Calibri"/>
                <a:cs typeface="Calibri"/>
              </a:rPr>
              <a:t>line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and plane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do not intersect.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96111" y="690067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901700" y="7235178"/>
            <a:ext cx="5885180" cy="1384300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dirty="0" baseline="2525" sz="1650">
                <a:latin typeface="Calibri"/>
                <a:cs typeface="Calibri"/>
              </a:rPr>
              <a:t>8. </a:t>
            </a:r>
            <a:r>
              <a:rPr dirty="0" baseline="2525" sz="1650" spc="-7">
                <a:latin typeface="Calibri"/>
                <a:cs typeface="Calibri"/>
              </a:rPr>
              <a:t>Find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line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-7">
                <a:latin typeface="Calibri"/>
                <a:cs typeface="Calibri"/>
              </a:rPr>
              <a:t> intersection</a:t>
            </a:r>
            <a:r>
              <a:rPr dirty="0" baseline="2525" sz="1650">
                <a:latin typeface="Calibri"/>
                <a:cs typeface="Calibri"/>
              </a:rPr>
              <a:t> of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 by</a:t>
            </a:r>
            <a:r>
              <a:rPr dirty="0" baseline="2525" sz="1650" spc="232">
                <a:latin typeface="Calibri"/>
                <a:cs typeface="Calibri"/>
              </a:rPr>
              <a:t> </a:t>
            </a:r>
            <a:r>
              <a:rPr dirty="0" sz="1050" spc="95">
                <a:latin typeface="Times New Roman"/>
                <a:cs typeface="Times New Roman"/>
              </a:rPr>
              <a:t>3</a:t>
            </a:r>
            <a:r>
              <a:rPr dirty="0" sz="1050" spc="95" i="1">
                <a:latin typeface="Times New Roman"/>
                <a:cs typeface="Times New Roman"/>
              </a:rPr>
              <a:t>x</a:t>
            </a:r>
            <a:r>
              <a:rPr dirty="0" sz="1050" spc="-40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</a:t>
            </a:r>
            <a:r>
              <a:rPr dirty="0" sz="1050" spc="-60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Times New Roman"/>
                <a:cs typeface="Times New Roman"/>
              </a:rPr>
              <a:t>6</a:t>
            </a:r>
            <a:r>
              <a:rPr dirty="0" sz="1050" spc="-125">
                <a:latin typeface="Times New Roman"/>
                <a:cs typeface="Times New Roman"/>
              </a:rPr>
              <a:t> </a:t>
            </a:r>
            <a:r>
              <a:rPr dirty="0" sz="1050" spc="70" i="1">
                <a:latin typeface="Times New Roman"/>
                <a:cs typeface="Times New Roman"/>
              </a:rPr>
              <a:t>y</a:t>
            </a:r>
            <a:r>
              <a:rPr dirty="0" sz="1050" spc="-25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</a:t>
            </a:r>
            <a:r>
              <a:rPr dirty="0" sz="1050" spc="-90">
                <a:latin typeface="Times New Roman"/>
                <a:cs typeface="Times New Roman"/>
              </a:rPr>
              <a:t> </a:t>
            </a:r>
            <a:r>
              <a:rPr dirty="0" sz="1050" spc="100">
                <a:latin typeface="Times New Roman"/>
                <a:cs typeface="Times New Roman"/>
              </a:rPr>
              <a:t>5</a:t>
            </a:r>
            <a:r>
              <a:rPr dirty="0" sz="1050" spc="100" i="1">
                <a:latin typeface="Times New Roman"/>
                <a:cs typeface="Times New Roman"/>
              </a:rPr>
              <a:t>z</a:t>
            </a:r>
            <a:r>
              <a:rPr dirty="0" sz="1050" spc="65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</a:t>
            </a:r>
            <a:r>
              <a:rPr dirty="0" sz="1050" spc="20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</a:t>
            </a:r>
            <a:r>
              <a:rPr dirty="0" sz="1050" spc="85">
                <a:latin typeface="Times New Roman"/>
                <a:cs typeface="Times New Roman"/>
              </a:rPr>
              <a:t>3</a:t>
            </a:r>
            <a:r>
              <a:rPr dirty="0" sz="1050" spc="14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 by</a:t>
            </a:r>
            <a:endParaRPr baseline="2525" sz="1650">
              <a:latin typeface="Calibri"/>
              <a:cs typeface="Calibri"/>
            </a:endParaRPr>
          </a:p>
          <a:p>
            <a:pPr marL="36195">
              <a:lnSpc>
                <a:spcPct val="100000"/>
              </a:lnSpc>
              <a:spcBef>
                <a:spcPts val="334"/>
              </a:spcBef>
            </a:pPr>
            <a:r>
              <a:rPr dirty="0" sz="1050" spc="70">
                <a:latin typeface="Symbol"/>
                <a:cs typeface="Symbol"/>
              </a:rPr>
              <a:t></a:t>
            </a:r>
            <a:r>
              <a:rPr dirty="0" sz="1050" spc="135">
                <a:latin typeface="Times New Roman"/>
                <a:cs typeface="Times New Roman"/>
              </a:rPr>
              <a:t>2</a:t>
            </a:r>
            <a:r>
              <a:rPr dirty="0" sz="1050" spc="60" i="1">
                <a:latin typeface="Times New Roman"/>
                <a:cs typeface="Times New Roman"/>
              </a:rPr>
              <a:t>x</a:t>
            </a:r>
            <a:r>
              <a:rPr dirty="0" sz="1050" spc="-50" i="1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</a:t>
            </a:r>
            <a:r>
              <a:rPr dirty="0" sz="1050" spc="-65">
                <a:latin typeface="Times New Roman"/>
                <a:cs typeface="Times New Roman"/>
              </a:rPr>
              <a:t> </a:t>
            </a:r>
            <a:r>
              <a:rPr dirty="0" sz="1050" spc="65">
                <a:latin typeface="Times New Roman"/>
                <a:cs typeface="Times New Roman"/>
              </a:rPr>
              <a:t>7</a:t>
            </a:r>
            <a:r>
              <a:rPr dirty="0" sz="1050" spc="-114">
                <a:latin typeface="Times New Roman"/>
                <a:cs typeface="Times New Roman"/>
              </a:rPr>
              <a:t> </a:t>
            </a:r>
            <a:r>
              <a:rPr dirty="0" sz="1050" spc="60" i="1">
                <a:latin typeface="Times New Roman"/>
                <a:cs typeface="Times New Roman"/>
              </a:rPr>
              <a:t>y</a:t>
            </a:r>
            <a:r>
              <a:rPr dirty="0" sz="1050" spc="-30" i="1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</a:t>
            </a:r>
            <a:r>
              <a:rPr dirty="0" sz="1050" spc="-5">
                <a:latin typeface="Times New Roman"/>
                <a:cs typeface="Times New Roman"/>
              </a:rPr>
              <a:t> </a:t>
            </a:r>
            <a:r>
              <a:rPr dirty="0" sz="1050" spc="50" i="1">
                <a:latin typeface="Times New Roman"/>
                <a:cs typeface="Times New Roman"/>
              </a:rPr>
              <a:t>z</a:t>
            </a:r>
            <a:r>
              <a:rPr dirty="0" sz="1050" spc="55" i="1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</a:t>
            </a:r>
            <a:r>
              <a:rPr dirty="0" sz="1050" spc="10">
                <a:latin typeface="Times New Roman"/>
                <a:cs typeface="Times New Roman"/>
              </a:rPr>
              <a:t> </a:t>
            </a:r>
            <a:r>
              <a:rPr dirty="0" sz="1050" spc="65">
                <a:latin typeface="Times New Roman"/>
                <a:cs typeface="Times New Roman"/>
              </a:rPr>
              <a:t>24</a:t>
            </a:r>
            <a:r>
              <a:rPr dirty="0" sz="1050" spc="-6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neither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>
                <a:latin typeface="Calibri"/>
                <a:cs typeface="Calibri"/>
              </a:rPr>
              <a:t> been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us.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579664" y="7402066"/>
            <a:ext cx="40640" cy="204470"/>
            <a:chOff x="2579664" y="7402066"/>
            <a:chExt cx="40640" cy="204470"/>
          </a:xfrm>
        </p:grpSpPr>
        <p:sp>
          <p:nvSpPr>
            <p:cNvPr id="3" name="object 3"/>
            <p:cNvSpPr/>
            <p:nvPr/>
          </p:nvSpPr>
          <p:spPr>
            <a:xfrm>
              <a:off x="2583427" y="7405829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19" h="98425">
                  <a:moveTo>
                    <a:pt x="32865" y="0"/>
                  </a:moveTo>
                  <a:lnTo>
                    <a:pt x="0" y="98404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2583426" y="7504234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19" h="98425">
                  <a:moveTo>
                    <a:pt x="0" y="0"/>
                  </a:moveTo>
                  <a:lnTo>
                    <a:pt x="32865" y="98404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" name="object 5"/>
          <p:cNvGrpSpPr/>
          <p:nvPr/>
        </p:nvGrpSpPr>
        <p:grpSpPr>
          <a:xfrm>
            <a:off x="3041737" y="7402066"/>
            <a:ext cx="40640" cy="204470"/>
            <a:chOff x="3041737" y="7402066"/>
            <a:chExt cx="40640" cy="204470"/>
          </a:xfrm>
        </p:grpSpPr>
        <p:sp>
          <p:nvSpPr>
            <p:cNvPr id="6" name="object 6"/>
            <p:cNvSpPr/>
            <p:nvPr/>
          </p:nvSpPr>
          <p:spPr>
            <a:xfrm>
              <a:off x="3045500" y="7405829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19" h="98425">
                  <a:moveTo>
                    <a:pt x="0" y="0"/>
                  </a:moveTo>
                  <a:lnTo>
                    <a:pt x="32865" y="98404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045499" y="7504234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19" h="98425">
                  <a:moveTo>
                    <a:pt x="32865" y="0"/>
                  </a:moveTo>
                  <a:lnTo>
                    <a:pt x="0" y="98404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4410351" y="7402067"/>
            <a:ext cx="40640" cy="204470"/>
            <a:chOff x="4410351" y="7402067"/>
            <a:chExt cx="40640" cy="204470"/>
          </a:xfrm>
        </p:grpSpPr>
        <p:sp>
          <p:nvSpPr>
            <p:cNvPr id="9" name="object 9"/>
            <p:cNvSpPr/>
            <p:nvPr/>
          </p:nvSpPr>
          <p:spPr>
            <a:xfrm>
              <a:off x="4414114" y="7405830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32865" y="0"/>
                  </a:moveTo>
                  <a:lnTo>
                    <a:pt x="0" y="98404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414114" y="7504235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0" y="0"/>
                  </a:moveTo>
                  <a:lnTo>
                    <a:pt x="32865" y="98404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/>
          <p:cNvGrpSpPr/>
          <p:nvPr/>
        </p:nvGrpSpPr>
        <p:grpSpPr>
          <a:xfrm>
            <a:off x="4956936" y="7402067"/>
            <a:ext cx="40640" cy="204470"/>
            <a:chOff x="4956936" y="7402067"/>
            <a:chExt cx="40640" cy="204470"/>
          </a:xfrm>
        </p:grpSpPr>
        <p:sp>
          <p:nvSpPr>
            <p:cNvPr id="12" name="object 12"/>
            <p:cNvSpPr/>
            <p:nvPr/>
          </p:nvSpPr>
          <p:spPr>
            <a:xfrm>
              <a:off x="4960699" y="7405830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0" y="0"/>
                  </a:moveTo>
                  <a:lnTo>
                    <a:pt x="32865" y="98404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960698" y="7504235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32865" y="0"/>
                  </a:moveTo>
                  <a:lnTo>
                    <a:pt x="0" y="98404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/>
          <p:nvPr/>
        </p:nvSpPr>
        <p:spPr>
          <a:xfrm>
            <a:off x="2066717" y="7854631"/>
            <a:ext cx="0" cy="714375"/>
          </a:xfrm>
          <a:custGeom>
            <a:avLst/>
            <a:gdLst/>
            <a:ahLst/>
            <a:cxnLst/>
            <a:rect l="l" t="t" r="r" b="b"/>
            <a:pathLst>
              <a:path w="0" h="714375">
                <a:moveTo>
                  <a:pt x="0" y="0"/>
                </a:moveTo>
                <a:lnTo>
                  <a:pt x="0" y="714364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791390" y="7854631"/>
            <a:ext cx="0" cy="714375"/>
          </a:xfrm>
          <a:custGeom>
            <a:avLst/>
            <a:gdLst/>
            <a:ahLst/>
            <a:cxnLst/>
            <a:rect l="l" t="t" r="r" b="b"/>
            <a:pathLst>
              <a:path w="0" h="714375">
                <a:moveTo>
                  <a:pt x="0" y="0"/>
                </a:moveTo>
                <a:lnTo>
                  <a:pt x="0" y="714364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494603" y="8081686"/>
            <a:ext cx="56896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200" spc="-100" i="1">
                <a:latin typeface="Times New Roman"/>
                <a:cs typeface="Times New Roman"/>
              </a:rPr>
              <a:t>n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 spc="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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25" i="1">
                <a:latin typeface="Times New Roman"/>
                <a:cs typeface="Times New Roman"/>
              </a:rPr>
              <a:t>n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28129" y="8527771"/>
            <a:ext cx="3844290" cy="3498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10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21</a:t>
            </a:r>
            <a:r>
              <a:rPr dirty="0" sz="1200" spc="-25" i="1">
                <a:latin typeface="Times New Roman"/>
                <a:cs typeface="Times New Roman"/>
              </a:rPr>
              <a:t>k</a:t>
            </a:r>
            <a:r>
              <a:rPr dirty="0" sz="1200" spc="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67">
                <a:latin typeface="Symbol"/>
                <a:cs typeface="Symbol"/>
              </a:rPr>
              <a:t></a:t>
            </a:r>
            <a:r>
              <a:rPr dirty="0" sz="1200" spc="-45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3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-110" i="1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44">
                <a:latin typeface="Symbol"/>
                <a:cs typeface="Symbol"/>
              </a:rPr>
              <a:t></a:t>
            </a:r>
            <a:r>
              <a:rPr dirty="0" sz="1200" spc="-30">
                <a:latin typeface="Symbol"/>
                <a:cs typeface="Symbol"/>
              </a:rPr>
              <a:t></a:t>
            </a:r>
            <a:r>
              <a:rPr dirty="0" sz="1200" spc="-30">
                <a:latin typeface="Times New Roman"/>
                <a:cs typeface="Times New Roman"/>
              </a:rPr>
              <a:t>35</a:t>
            </a:r>
            <a:r>
              <a:rPr dirty="0" sz="1200" spc="-30" i="1">
                <a:latin typeface="Times New Roman"/>
                <a:cs typeface="Times New Roman"/>
              </a:rPr>
              <a:t>i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5291" sz="3150" spc="-52">
                <a:latin typeface="Symbol"/>
                <a:cs typeface="Symbol"/>
              </a:rPr>
              <a:t></a:t>
            </a:r>
            <a:r>
              <a:rPr dirty="0" sz="1200" spc="-35">
                <a:latin typeface="Symbol"/>
                <a:cs typeface="Symbol"/>
              </a:rPr>
              <a:t></a:t>
            </a:r>
            <a:r>
              <a:rPr dirty="0" sz="1200" spc="-35">
                <a:latin typeface="Times New Roman"/>
                <a:cs typeface="Times New Roman"/>
              </a:rPr>
              <a:t>12</a:t>
            </a:r>
            <a:r>
              <a:rPr dirty="0" sz="1200" spc="-35" i="1">
                <a:latin typeface="Times New Roman"/>
                <a:cs typeface="Times New Roman"/>
              </a:rPr>
              <a:t>k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baseline="-5291" sz="3150" spc="-457">
                <a:latin typeface="Symbol"/>
                <a:cs typeface="Symbol"/>
              </a:rPr>
              <a:t></a:t>
            </a:r>
            <a:r>
              <a:rPr dirty="0" baseline="-5291" sz="3150" spc="-39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29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13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33</a:t>
            </a:r>
            <a:r>
              <a:rPr dirty="0" sz="1200" spc="-5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76190" y="877956"/>
            <a:ext cx="5941060" cy="718248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 marR="31750">
              <a:lnSpc>
                <a:spcPct val="1097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>
                <a:latin typeface="Calibri"/>
                <a:cs typeface="Calibri"/>
              </a:rPr>
              <a:t> must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it’s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such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Whatever</a:t>
            </a:r>
            <a:r>
              <a:rPr dirty="0" sz="1100">
                <a:latin typeface="Calibri"/>
                <a:cs typeface="Calibri"/>
              </a:rPr>
              <a:t> 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least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coordinate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it will </a:t>
            </a:r>
            <a:r>
              <a:rPr dirty="0" sz="1100">
                <a:latin typeface="Calibri"/>
                <a:cs typeface="Calibri"/>
              </a:rPr>
              <a:t> have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38100" marR="30480">
              <a:lnSpc>
                <a:spcPct val="109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intersection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both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>
                <a:latin typeface="Calibri"/>
                <a:cs typeface="Calibri"/>
              </a:rPr>
              <a:t> 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z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0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(so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-plane!)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planes.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Calibri"/>
              <a:cs typeface="Calibri"/>
            </a:endParaRPr>
          </a:p>
          <a:p>
            <a:pPr marL="2439670">
              <a:lnSpc>
                <a:spcPct val="100000"/>
              </a:lnSpc>
            </a:pPr>
            <a:r>
              <a:rPr dirty="0" sz="1250" spc="15">
                <a:latin typeface="Times New Roman"/>
                <a:cs typeface="Times New Roman"/>
              </a:rPr>
              <a:t>3</a:t>
            </a:r>
            <a:r>
              <a:rPr dirty="0" sz="1250" spc="-15" i="1">
                <a:latin typeface="Times New Roman"/>
                <a:cs typeface="Times New Roman"/>
              </a:rPr>
              <a:t>x</a:t>
            </a:r>
            <a:r>
              <a:rPr dirty="0" sz="1250" spc="-95" i="1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Symbol"/>
                <a:cs typeface="Symbol"/>
              </a:rPr>
              <a:t></a:t>
            </a:r>
            <a:r>
              <a:rPr dirty="0" sz="1250" spc="-110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6</a:t>
            </a:r>
            <a:r>
              <a:rPr dirty="0" sz="1250" spc="-180">
                <a:latin typeface="Times New Roman"/>
                <a:cs typeface="Times New Roman"/>
              </a:rPr>
              <a:t> </a:t>
            </a:r>
            <a:r>
              <a:rPr dirty="0" sz="1250" spc="-15" i="1">
                <a:latin typeface="Times New Roman"/>
                <a:cs typeface="Times New Roman"/>
              </a:rPr>
              <a:t>y</a:t>
            </a:r>
            <a:r>
              <a:rPr dirty="0" sz="1250" i="1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Symbol"/>
                <a:cs typeface="Symbol"/>
              </a:rPr>
              <a:t>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</a:t>
            </a:r>
            <a:r>
              <a:rPr dirty="0" sz="1250" spc="-20">
                <a:latin typeface="Times New Roman"/>
                <a:cs typeface="Times New Roman"/>
              </a:rPr>
              <a:t>3</a:t>
            </a:r>
            <a:endParaRPr sz="1250">
              <a:latin typeface="Times New Roman"/>
              <a:cs typeface="Times New Roman"/>
            </a:endParaRPr>
          </a:p>
          <a:p>
            <a:pPr marL="2348230">
              <a:lnSpc>
                <a:spcPct val="100000"/>
              </a:lnSpc>
              <a:spcBef>
                <a:spcPts val="405"/>
              </a:spcBef>
            </a:pPr>
            <a:r>
              <a:rPr dirty="0" sz="1250" spc="-25">
                <a:latin typeface="Symbol"/>
                <a:cs typeface="Symbol"/>
              </a:rPr>
              <a:t></a:t>
            </a:r>
            <a:r>
              <a:rPr dirty="0" sz="1250" spc="55">
                <a:latin typeface="Times New Roman"/>
                <a:cs typeface="Times New Roman"/>
              </a:rPr>
              <a:t>2</a:t>
            </a:r>
            <a:r>
              <a:rPr dirty="0" sz="1250" spc="-15" i="1">
                <a:latin typeface="Times New Roman"/>
                <a:cs typeface="Times New Roman"/>
              </a:rPr>
              <a:t>x</a:t>
            </a:r>
            <a:r>
              <a:rPr dirty="0" sz="1250" spc="-95" i="1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Symbol"/>
                <a:cs typeface="Symbol"/>
              </a:rPr>
              <a:t></a:t>
            </a:r>
            <a:r>
              <a:rPr dirty="0" sz="1250" spc="-110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7</a:t>
            </a:r>
            <a:r>
              <a:rPr dirty="0" sz="1250" spc="-165">
                <a:latin typeface="Times New Roman"/>
                <a:cs typeface="Times New Roman"/>
              </a:rPr>
              <a:t> </a:t>
            </a:r>
            <a:r>
              <a:rPr dirty="0" sz="1250" spc="-15" i="1">
                <a:latin typeface="Times New Roman"/>
                <a:cs typeface="Times New Roman"/>
              </a:rPr>
              <a:t>y</a:t>
            </a:r>
            <a:r>
              <a:rPr dirty="0" sz="1250" i="1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Symbol"/>
                <a:cs typeface="Symbol"/>
              </a:rPr>
              <a:t>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50" spc="-20">
                <a:latin typeface="Times New Roman"/>
                <a:cs typeface="Times New Roman"/>
              </a:rPr>
              <a:t>24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 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to you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verify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50">
              <a:latin typeface="Calibri"/>
              <a:cs typeface="Calibri"/>
            </a:endParaRPr>
          </a:p>
          <a:p>
            <a:pPr algn="ctr" marR="358140">
              <a:lnSpc>
                <a:spcPct val="100000"/>
              </a:lnSpc>
              <a:tabLst>
                <a:tab pos="829310" algn="l"/>
              </a:tabLst>
            </a:pPr>
            <a:r>
              <a:rPr dirty="0" sz="1050" spc="75" i="1">
                <a:latin typeface="Times New Roman"/>
                <a:cs typeface="Times New Roman"/>
              </a:rPr>
              <a:t>x</a:t>
            </a:r>
            <a:r>
              <a:rPr dirty="0" sz="1050" spc="35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</a:t>
            </a:r>
            <a:r>
              <a:rPr dirty="0" sz="1050" spc="25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</a:t>
            </a:r>
            <a:r>
              <a:rPr dirty="0" sz="1050" spc="85">
                <a:latin typeface="Times New Roman"/>
                <a:cs typeface="Times New Roman"/>
              </a:rPr>
              <a:t>5	</a:t>
            </a:r>
            <a:r>
              <a:rPr dirty="0" sz="1050" spc="75" i="1">
                <a:latin typeface="Times New Roman"/>
                <a:cs typeface="Times New Roman"/>
              </a:rPr>
              <a:t>y</a:t>
            </a:r>
            <a:r>
              <a:rPr dirty="0" sz="1050" spc="15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</a:t>
            </a:r>
            <a:r>
              <a:rPr dirty="0" sz="1050" spc="-5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Times New Roman"/>
                <a:cs typeface="Times New Roman"/>
              </a:rPr>
              <a:t>2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00">
              <a:latin typeface="Times New Roman"/>
              <a:cs typeface="Times New Roman"/>
            </a:endParaRPr>
          </a:p>
          <a:p>
            <a:pPr marL="38100" marR="63500">
              <a:lnSpc>
                <a:spcPct val="1092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solution 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 means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intersection does in fact intersect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 i="1">
                <a:latin typeface="Calibri"/>
                <a:cs typeface="Calibri"/>
              </a:rPr>
              <a:t>xy</a:t>
            </a:r>
            <a:r>
              <a:rPr dirty="0" baseline="2525" sz="1650" spc="-7">
                <a:latin typeface="Calibri"/>
                <a:cs typeface="Calibri"/>
              </a:rPr>
              <a:t>-plane and it does </a:t>
            </a:r>
            <a:r>
              <a:rPr dirty="0" baseline="2525" sz="1650">
                <a:latin typeface="Calibri"/>
                <a:cs typeface="Calibri"/>
              </a:rPr>
              <a:t>so </a:t>
            </a:r>
            <a:r>
              <a:rPr dirty="0" baseline="2525" sz="1650" spc="-7">
                <a:latin typeface="Calibri"/>
                <a:cs typeface="Calibri"/>
              </a:rPr>
              <a:t>at the point </a:t>
            </a:r>
            <a:r>
              <a:rPr dirty="0" sz="1700" spc="-90">
                <a:latin typeface="Symbol"/>
                <a:cs typeface="Symbol"/>
              </a:rPr>
              <a:t></a:t>
            </a:r>
            <a:r>
              <a:rPr dirty="0" baseline="4273" sz="1950" spc="-135">
                <a:latin typeface="Symbol"/>
                <a:cs typeface="Symbol"/>
              </a:rPr>
              <a:t></a:t>
            </a:r>
            <a:r>
              <a:rPr dirty="0" baseline="4273" sz="1950" spc="-135">
                <a:latin typeface="Times New Roman"/>
                <a:cs typeface="Times New Roman"/>
              </a:rPr>
              <a:t>5, </a:t>
            </a:r>
            <a:r>
              <a:rPr dirty="0" baseline="4273" sz="1950" spc="-112">
                <a:latin typeface="Times New Roman"/>
                <a:cs typeface="Times New Roman"/>
              </a:rPr>
              <a:t>2, </a:t>
            </a:r>
            <a:r>
              <a:rPr dirty="0" baseline="4273" sz="1950" spc="-165">
                <a:latin typeface="Times New Roman"/>
                <a:cs typeface="Times New Roman"/>
              </a:rPr>
              <a:t>0</a:t>
            </a:r>
            <a:r>
              <a:rPr dirty="0" sz="1700" spc="-110">
                <a:latin typeface="Symbol"/>
                <a:cs typeface="Symbol"/>
              </a:rPr>
              <a:t></a:t>
            </a:r>
            <a:r>
              <a:rPr dirty="0" sz="1700" spc="-11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 is also </a:t>
            </a:r>
            <a:r>
              <a:rPr dirty="0" baseline="2525" sz="1650">
                <a:latin typeface="Calibri"/>
                <a:cs typeface="Calibri"/>
              </a:rPr>
              <a:t>then a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38100" marR="104775">
              <a:lnSpc>
                <a:spcPct val="1091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intersected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we’d</a:t>
            </a:r>
            <a:r>
              <a:rPr dirty="0" sz="1100" spc="-5">
                <a:latin typeface="Calibri"/>
                <a:cs typeface="Calibri"/>
              </a:rPr>
              <a:t> 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38100" marR="96520">
              <a:lnSpc>
                <a:spcPct val="1097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intersection.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visualize,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5">
                <a:latin typeface="Calibri"/>
                <a:cs typeface="Calibri"/>
              </a:rPr>
              <a:t>think about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intersection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normal</a:t>
            </a:r>
            <a:r>
              <a:rPr dirty="0" sz="1100" spc="-5">
                <a:latin typeface="Calibri"/>
                <a:cs typeface="Calibri"/>
              </a:rPr>
              <a:t> vectors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 orthogonal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intersection.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150">
              <a:latin typeface="Calibri"/>
              <a:cs typeface="Calibri"/>
            </a:endParaRPr>
          </a:p>
          <a:p>
            <a:pPr marL="38100" marR="36195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Nicely</a:t>
            </a:r>
            <a:r>
              <a:rPr dirty="0" sz="1100">
                <a:latin typeface="Calibri"/>
                <a:cs typeface="Calibri"/>
              </a:rPr>
              <a:t> enough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cross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 </a:t>
            </a:r>
            <a:r>
              <a:rPr dirty="0" sz="1100" spc="-5">
                <a:latin typeface="Calibri"/>
                <a:cs typeface="Calibri"/>
              </a:rPr>
              <a:t>vectors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vectors.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their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cross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product.</a:t>
            </a:r>
            <a:endParaRPr sz="1100">
              <a:latin typeface="Calibri"/>
              <a:cs typeface="Calibri"/>
            </a:endParaRPr>
          </a:p>
          <a:p>
            <a:pPr marL="1448435">
              <a:lnSpc>
                <a:spcPts val="1190"/>
              </a:lnSpc>
              <a:spcBef>
                <a:spcPts val="944"/>
              </a:spcBef>
              <a:tabLst>
                <a:tab pos="3263265" algn="l"/>
              </a:tabLst>
            </a:pPr>
            <a:r>
              <a:rPr dirty="0" sz="1300" spc="-815">
                <a:latin typeface="Microsoft Sans Serif"/>
                <a:cs typeface="Microsoft Sans Serif"/>
              </a:rPr>
              <a:t>→	→</a:t>
            </a:r>
            <a:endParaRPr sz="1300">
              <a:latin typeface="Microsoft Sans Serif"/>
              <a:cs typeface="Microsoft Sans Serif"/>
            </a:endParaRPr>
          </a:p>
          <a:p>
            <a:pPr marL="1434465">
              <a:lnSpc>
                <a:spcPts val="1190"/>
              </a:lnSpc>
              <a:tabLst>
                <a:tab pos="3248660" algn="l"/>
              </a:tabLst>
            </a:pPr>
            <a:r>
              <a:rPr dirty="0" sz="1300" spc="-160" i="1">
                <a:latin typeface="Times New Roman"/>
                <a:cs typeface="Times New Roman"/>
              </a:rPr>
              <a:t>n</a:t>
            </a:r>
            <a:r>
              <a:rPr dirty="0" baseline="-25925" sz="1125" spc="-52">
                <a:latin typeface="Times New Roman"/>
                <a:cs typeface="Times New Roman"/>
              </a:rPr>
              <a:t>1</a:t>
            </a:r>
            <a:r>
              <a:rPr dirty="0" baseline="-25925" sz="1125">
                <a:latin typeface="Times New Roman"/>
                <a:cs typeface="Times New Roman"/>
              </a:rPr>
              <a:t> </a:t>
            </a:r>
            <a:r>
              <a:rPr dirty="0" baseline="-25925" sz="1125" spc="-60">
                <a:latin typeface="Times New Roman"/>
                <a:cs typeface="Times New Roman"/>
              </a:rPr>
              <a:t> </a:t>
            </a:r>
            <a:r>
              <a:rPr dirty="0" sz="1300" spc="-65">
                <a:latin typeface="Symbol"/>
                <a:cs typeface="Symbol"/>
              </a:rPr>
              <a:t>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20">
                <a:latin typeface="Times New Roman"/>
                <a:cs typeface="Times New Roman"/>
              </a:rPr>
              <a:t> </a:t>
            </a:r>
            <a:r>
              <a:rPr dirty="0" sz="1300" spc="-120">
                <a:latin typeface="Times New Roman"/>
                <a:cs typeface="Times New Roman"/>
              </a:rPr>
              <a:t>3</a:t>
            </a:r>
            <a:r>
              <a:rPr dirty="0" sz="1300" spc="-30">
                <a:latin typeface="Times New Roman"/>
                <a:cs typeface="Times New Roman"/>
              </a:rPr>
              <a:t>,</a:t>
            </a:r>
            <a:r>
              <a:rPr dirty="0" sz="1300" spc="-200">
                <a:latin typeface="Times New Roman"/>
                <a:cs typeface="Times New Roman"/>
              </a:rPr>
              <a:t> </a:t>
            </a:r>
            <a:r>
              <a:rPr dirty="0" sz="1300" spc="-80">
                <a:latin typeface="Times New Roman"/>
                <a:cs typeface="Times New Roman"/>
              </a:rPr>
              <a:t>6</a:t>
            </a:r>
            <a:r>
              <a:rPr dirty="0" sz="1300" spc="-30">
                <a:latin typeface="Times New Roman"/>
                <a:cs typeface="Times New Roman"/>
              </a:rPr>
              <a:t>,</a:t>
            </a:r>
            <a:r>
              <a:rPr dirty="0" sz="1300" spc="-180">
                <a:latin typeface="Times New Roman"/>
                <a:cs typeface="Times New Roman"/>
              </a:rPr>
              <a:t> </a:t>
            </a:r>
            <a:r>
              <a:rPr dirty="0" sz="1300" spc="-70">
                <a:latin typeface="Symbol"/>
                <a:cs typeface="Symbol"/>
              </a:rPr>
              <a:t></a:t>
            </a:r>
            <a:r>
              <a:rPr dirty="0" sz="1300" spc="-60">
                <a:latin typeface="Times New Roman"/>
                <a:cs typeface="Times New Roman"/>
              </a:rPr>
              <a:t>5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85" i="1">
                <a:latin typeface="Times New Roman"/>
                <a:cs typeface="Times New Roman"/>
              </a:rPr>
              <a:t>n</a:t>
            </a:r>
            <a:r>
              <a:rPr dirty="0" baseline="-25925" sz="1125" spc="-52">
                <a:latin typeface="Times New Roman"/>
                <a:cs typeface="Times New Roman"/>
              </a:rPr>
              <a:t>2</a:t>
            </a:r>
            <a:r>
              <a:rPr dirty="0" baseline="-25925" sz="1125">
                <a:latin typeface="Times New Roman"/>
                <a:cs typeface="Times New Roman"/>
              </a:rPr>
              <a:t> </a:t>
            </a:r>
            <a:r>
              <a:rPr dirty="0" baseline="-25925" sz="1125" spc="22">
                <a:latin typeface="Times New Roman"/>
                <a:cs typeface="Times New Roman"/>
              </a:rPr>
              <a:t> </a:t>
            </a:r>
            <a:r>
              <a:rPr dirty="0" sz="1300" spc="-65">
                <a:latin typeface="Symbol"/>
                <a:cs typeface="Symbol"/>
              </a:rPr>
              <a:t>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55">
                <a:latin typeface="Times New Roman"/>
                <a:cs typeface="Times New Roman"/>
              </a:rPr>
              <a:t> </a:t>
            </a:r>
            <a:r>
              <a:rPr dirty="0" sz="1300" spc="-70">
                <a:latin typeface="Symbol"/>
                <a:cs typeface="Symbol"/>
              </a:rPr>
              <a:t></a:t>
            </a:r>
            <a:r>
              <a:rPr dirty="0" sz="1300" spc="-80">
                <a:latin typeface="Times New Roman"/>
                <a:cs typeface="Times New Roman"/>
              </a:rPr>
              <a:t>2</a:t>
            </a:r>
            <a:r>
              <a:rPr dirty="0" sz="1300" spc="-30">
                <a:latin typeface="Times New Roman"/>
                <a:cs typeface="Times New Roman"/>
              </a:rPr>
              <a:t>,</a:t>
            </a:r>
            <a:r>
              <a:rPr dirty="0" sz="1300" spc="-200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Times New Roman"/>
                <a:cs typeface="Times New Roman"/>
              </a:rPr>
              <a:t>7,</a:t>
            </a:r>
            <a:r>
              <a:rPr dirty="0" sz="1300" spc="-180">
                <a:latin typeface="Times New Roman"/>
                <a:cs typeface="Times New Roman"/>
              </a:rPr>
              <a:t> </a:t>
            </a:r>
            <a:r>
              <a:rPr dirty="0" sz="1300" spc="-70">
                <a:latin typeface="Symbol"/>
                <a:cs typeface="Symbol"/>
              </a:rPr>
              <a:t></a:t>
            </a:r>
            <a:r>
              <a:rPr dirty="0" sz="1300" spc="-60">
                <a:latin typeface="Times New Roman"/>
                <a:cs typeface="Times New Roman"/>
              </a:rPr>
              <a:t>1</a:t>
            </a:r>
            <a:endParaRPr sz="1300">
              <a:latin typeface="Times New Roman"/>
              <a:cs typeface="Times New Roman"/>
            </a:endParaRPr>
          </a:p>
          <a:p>
            <a:pPr marL="1256030">
              <a:lnSpc>
                <a:spcPts val="1210"/>
              </a:lnSpc>
              <a:spcBef>
                <a:spcPts val="1260"/>
              </a:spcBef>
              <a:tabLst>
                <a:tab pos="1531620" algn="l"/>
                <a:tab pos="2138045" algn="l"/>
                <a:tab pos="2413635" algn="l"/>
              </a:tabLst>
            </a:pPr>
            <a:r>
              <a:rPr dirty="0" sz="1200" spc="-705">
                <a:latin typeface="Microsoft Sans Serif"/>
                <a:cs typeface="Microsoft Sans Serif"/>
              </a:rPr>
              <a:t>→	→	→	→</a:t>
            </a:r>
            <a:endParaRPr sz="1200">
              <a:latin typeface="Microsoft Sans Serif"/>
              <a:cs typeface="Microsoft Sans Serif"/>
            </a:endParaRPr>
          </a:p>
          <a:p>
            <a:pPr marL="1250950">
              <a:lnSpc>
                <a:spcPts val="1210"/>
              </a:lnSpc>
              <a:tabLst>
                <a:tab pos="1542415" algn="l"/>
                <a:tab pos="1778635" algn="l"/>
                <a:tab pos="2132965" algn="l"/>
                <a:tab pos="2424430" algn="l"/>
              </a:tabLst>
            </a:pPr>
            <a:r>
              <a:rPr dirty="0" sz="1200" i="1">
                <a:latin typeface="Times New Roman"/>
                <a:cs typeface="Times New Roman"/>
              </a:rPr>
              <a:t>i	j	k	i	j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534891" y="7983828"/>
            <a:ext cx="32766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51460" algn="l"/>
              </a:tabLst>
            </a:pPr>
            <a:r>
              <a:rPr dirty="0" sz="1200" spc="-705">
                <a:latin typeface="Microsoft Sans Serif"/>
                <a:cs typeface="Microsoft Sans Serif"/>
              </a:rPr>
              <a:t>→</a:t>
            </a:r>
            <a:r>
              <a:rPr dirty="0" sz="1200" spc="-705">
                <a:latin typeface="Microsoft Sans Serif"/>
                <a:cs typeface="Microsoft Sans Serif"/>
              </a:rPr>
              <a:t>	</a:t>
            </a:r>
            <a:r>
              <a:rPr dirty="0" sz="1200" spc="-705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graphicFrame>
        <p:nvGraphicFramePr>
          <p:cNvPr id="20" name="object 20"/>
          <p:cNvGraphicFramePr>
            <a:graphicFrameLocks noGrp="1"/>
          </p:cNvGraphicFramePr>
          <p:nvPr/>
        </p:nvGraphicFramePr>
        <p:xfrm>
          <a:off x="2066717" y="8093546"/>
          <a:ext cx="3740785" cy="6235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74320"/>
                <a:gridCol w="189229"/>
                <a:gridCol w="260984"/>
                <a:gridCol w="410209"/>
                <a:gridCol w="173990"/>
                <a:gridCol w="334645"/>
                <a:gridCol w="570865"/>
                <a:gridCol w="510539"/>
                <a:gridCol w="399414"/>
                <a:gridCol w="366395"/>
                <a:gridCol w="250189"/>
              </a:tblGrid>
              <a:tr h="213338">
                <a:tc>
                  <a:txBody>
                    <a:bodyPr/>
                    <a:lstStyle/>
                    <a:p>
                      <a:pPr marL="6032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08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080"/>
                </a:tc>
                <a:tc>
                  <a:txBody>
                    <a:bodyPr/>
                    <a:lstStyle/>
                    <a:p>
                      <a:pPr marL="90805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5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080"/>
                </a:tc>
                <a:tc>
                  <a:txBody>
                    <a:bodyPr/>
                    <a:lstStyle/>
                    <a:p>
                      <a:pPr marL="217804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080"/>
                </a:tc>
                <a:tc>
                  <a:txBody>
                    <a:bodyPr/>
                    <a:lstStyle/>
                    <a:p>
                      <a:pPr algn="r" marR="1524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6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080"/>
                </a:tc>
                <a:tc gridSpan="6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10037"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ts val="1345"/>
                        </a:lnSpc>
                        <a:spcBef>
                          <a:spcPts val="135"/>
                        </a:spcBef>
                      </a:pPr>
                      <a:r>
                        <a:rPr dirty="0" baseline="-46296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-46296" sz="1800" spc="41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705">
                          <a:latin typeface="Microsoft Sans Serif"/>
                          <a:cs typeface="Microsoft Sans Serif"/>
                        </a:rPr>
                        <a:t>→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 marT="26034"/>
                </a:tc>
                <a:tc>
                  <a:txBody>
                    <a:bodyPr/>
                    <a:lstStyle/>
                    <a:p>
                      <a:pPr algn="ctr" marR="63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6034"/>
                </a:tc>
                <a:tc>
                  <a:txBody>
                    <a:bodyPr/>
                    <a:lstStyle/>
                    <a:p>
                      <a:pPr marL="9588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59055">
                        <a:lnSpc>
                          <a:spcPts val="1345"/>
                        </a:lnSpc>
                        <a:spcBef>
                          <a:spcPts val="135"/>
                        </a:spcBef>
                      </a:pPr>
                      <a:r>
                        <a:rPr dirty="0" sz="1200">
                          <a:latin typeface="Microsoft Sans Serif"/>
                          <a:cs typeface="Microsoft Sans Serif"/>
                        </a:rPr>
                        <a:t>→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 marT="26034"/>
                </a:tc>
                <a:tc>
                  <a:txBody>
                    <a:bodyPr/>
                    <a:lstStyle/>
                    <a:p>
                      <a:pPr marL="175895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168910">
                        <a:lnSpc>
                          <a:spcPct val="100000"/>
                        </a:lnSpc>
                        <a:spcBef>
                          <a:spcPts val="40"/>
                        </a:spcBef>
                      </a:pPr>
                      <a:r>
                        <a:rPr dirty="0" sz="1200">
                          <a:latin typeface="Microsoft Sans Serif"/>
                          <a:cs typeface="Microsoft Sans Serif"/>
                        </a:rPr>
                        <a:t>→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 marT="26034"/>
                </a:tc>
                <a:tc>
                  <a:txBody>
                    <a:bodyPr/>
                    <a:lstStyle/>
                    <a:p>
                      <a:pPr algn="r" marR="16510">
                        <a:lnSpc>
                          <a:spcPct val="100000"/>
                        </a:lnSpc>
                        <a:spcBef>
                          <a:spcPts val="204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7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603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marL="22860">
                        <a:lnSpc>
                          <a:spcPts val="1345"/>
                        </a:lnSpc>
                      </a:pPr>
                      <a:r>
                        <a:rPr dirty="0" sz="1200">
                          <a:latin typeface="Microsoft Sans Serif"/>
                          <a:cs typeface="Microsoft Sans Serif"/>
                        </a:rPr>
                        <a:t>→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 marT="698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algn="ctr" marR="2540">
                        <a:lnSpc>
                          <a:spcPts val="1345"/>
                        </a:lnSpc>
                      </a:pPr>
                      <a:r>
                        <a:rPr dirty="0" sz="1200">
                          <a:latin typeface="Microsoft Sans Serif"/>
                          <a:cs typeface="Microsoft Sans Serif"/>
                        </a:rPr>
                        <a:t>→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 marT="698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algn="ctr" marL="70485">
                        <a:lnSpc>
                          <a:spcPct val="100000"/>
                        </a:lnSpc>
                      </a:pPr>
                      <a:r>
                        <a:rPr dirty="0" sz="1200">
                          <a:latin typeface="Microsoft Sans Serif"/>
                          <a:cs typeface="Microsoft Sans Serif"/>
                        </a:rPr>
                        <a:t>→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 marT="190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algn="ctr" marL="40005">
                        <a:lnSpc>
                          <a:spcPts val="1345"/>
                        </a:lnSpc>
                      </a:pPr>
                      <a:r>
                        <a:rPr dirty="0" sz="1200">
                          <a:latin typeface="Microsoft Sans Serif"/>
                          <a:cs typeface="Microsoft Sans Serif"/>
                        </a:rPr>
                        <a:t>→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 marT="698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5"/>
                        </a:spcBef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1345"/>
                        </a:lnSpc>
                      </a:pPr>
                      <a:r>
                        <a:rPr dirty="0" sz="1200">
                          <a:latin typeface="Microsoft Sans Serif"/>
                          <a:cs typeface="Microsoft Sans Serif"/>
                        </a:rPr>
                        <a:t>→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 marT="6985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450">
                        <a:latin typeface="Times New Roman"/>
                        <a:cs typeface="Times New Roman"/>
                      </a:endParaRPr>
                    </a:p>
                    <a:p>
                      <a:pPr marL="154940">
                        <a:lnSpc>
                          <a:spcPct val="100000"/>
                        </a:lnSpc>
                      </a:pPr>
                      <a:r>
                        <a:rPr dirty="0" sz="1200">
                          <a:latin typeface="Microsoft Sans Serif"/>
                          <a:cs typeface="Microsoft Sans Serif"/>
                        </a:rPr>
                        <a:t>→</a:t>
                      </a:r>
                      <a:endParaRPr sz="1200">
                        <a:latin typeface="Microsoft Sans Serif"/>
                        <a:cs typeface="Microsoft Sans Serif"/>
                      </a:endParaRPr>
                    </a:p>
                  </a:txBody>
                  <a:tcPr marL="0" marR="0" marB="0" marT="1905"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94080"/>
            <a:ext cx="5834380" cy="9207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“trick”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cross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ts val="1425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Step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305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enough </a:t>
            </a:r>
            <a:r>
              <a:rPr dirty="0" sz="1100" spc="-5">
                <a:latin typeface="Calibri"/>
                <a:cs typeface="Calibri"/>
              </a:rPr>
              <a:t>information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00" spc="-5">
                <a:latin typeface="Calibri"/>
                <a:cs typeface="Calibri"/>
              </a:rPr>
              <a:t>planes.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993316" y="2036828"/>
            <a:ext cx="3322320" cy="224154"/>
            <a:chOff x="1993316" y="2036828"/>
            <a:chExt cx="3322320" cy="224154"/>
          </a:xfrm>
        </p:grpSpPr>
        <p:sp>
          <p:nvSpPr>
            <p:cNvPr id="4" name="object 4"/>
            <p:cNvSpPr/>
            <p:nvPr/>
          </p:nvSpPr>
          <p:spPr>
            <a:xfrm>
              <a:off x="2447375" y="2067151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5" h="81914">
                  <a:moveTo>
                    <a:pt x="33501" y="0"/>
                  </a:moveTo>
                  <a:lnTo>
                    <a:pt x="0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447375" y="2148966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5" h="81914">
                  <a:moveTo>
                    <a:pt x="0" y="0"/>
                  </a:moveTo>
                  <a:lnTo>
                    <a:pt x="33501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927956" y="2067151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5" h="81914">
                  <a:moveTo>
                    <a:pt x="0" y="0"/>
                  </a:moveTo>
                  <a:lnTo>
                    <a:pt x="33501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927956" y="2148966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5" h="81914">
                  <a:moveTo>
                    <a:pt x="33501" y="0"/>
                  </a:moveTo>
                  <a:lnTo>
                    <a:pt x="0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182005" y="2067151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5" h="81914">
                  <a:moveTo>
                    <a:pt x="33501" y="0"/>
                  </a:moveTo>
                  <a:lnTo>
                    <a:pt x="0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182005" y="2148966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5" h="81914">
                  <a:moveTo>
                    <a:pt x="0" y="0"/>
                  </a:moveTo>
                  <a:lnTo>
                    <a:pt x="33501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782232" y="2067151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4" h="81914">
                  <a:moveTo>
                    <a:pt x="0" y="0"/>
                  </a:moveTo>
                  <a:lnTo>
                    <a:pt x="33501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782232" y="2148966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4" h="81914">
                  <a:moveTo>
                    <a:pt x="33501" y="0"/>
                  </a:moveTo>
                  <a:lnTo>
                    <a:pt x="0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986030" y="2067151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4" h="81914">
                  <a:moveTo>
                    <a:pt x="33501" y="0"/>
                  </a:moveTo>
                  <a:lnTo>
                    <a:pt x="0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986030" y="2148966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4" h="81914">
                  <a:moveTo>
                    <a:pt x="0" y="0"/>
                  </a:moveTo>
                  <a:lnTo>
                    <a:pt x="33501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5244313" y="2067151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4" h="81914">
                  <a:moveTo>
                    <a:pt x="0" y="0"/>
                  </a:moveTo>
                  <a:lnTo>
                    <a:pt x="33501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244313" y="2148966"/>
              <a:ext cx="33655" cy="81915"/>
            </a:xfrm>
            <a:custGeom>
              <a:avLst/>
              <a:gdLst/>
              <a:ahLst/>
              <a:cxnLst/>
              <a:rect l="l" t="t" r="r" b="b"/>
              <a:pathLst>
                <a:path w="33654" h="81914">
                  <a:moveTo>
                    <a:pt x="33501" y="0"/>
                  </a:moveTo>
                  <a:lnTo>
                    <a:pt x="0" y="81815"/>
                  </a:lnTo>
                </a:path>
              </a:pathLst>
            </a:custGeom>
            <a:ln w="74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311315" y="2037008"/>
              <a:ext cx="0" cy="224154"/>
            </a:xfrm>
            <a:custGeom>
              <a:avLst/>
              <a:gdLst/>
              <a:ahLst/>
              <a:cxnLst/>
              <a:rect l="l" t="t" r="r" b="b"/>
              <a:pathLst>
                <a:path w="0" h="224155">
                  <a:moveTo>
                    <a:pt x="0" y="0"/>
                  </a:moveTo>
                  <a:lnTo>
                    <a:pt x="0" y="223916"/>
                  </a:lnTo>
                </a:path>
              </a:pathLst>
            </a:custGeom>
            <a:ln w="75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997105" y="2037008"/>
              <a:ext cx="0" cy="224154"/>
            </a:xfrm>
            <a:custGeom>
              <a:avLst/>
              <a:gdLst/>
              <a:ahLst/>
              <a:cxnLst/>
              <a:rect l="l" t="t" r="r" b="b"/>
              <a:pathLst>
                <a:path w="0" h="224155">
                  <a:moveTo>
                    <a:pt x="0" y="0"/>
                  </a:moveTo>
                  <a:lnTo>
                    <a:pt x="0" y="223916"/>
                  </a:lnTo>
                </a:path>
              </a:pathLst>
            </a:custGeom>
            <a:ln w="757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1993516" y="2040237"/>
              <a:ext cx="3322320" cy="0"/>
            </a:xfrm>
            <a:custGeom>
              <a:avLst/>
              <a:gdLst/>
              <a:ahLst/>
              <a:cxnLst/>
              <a:rect l="l" t="t" r="r" b="b"/>
              <a:pathLst>
                <a:path w="3322320" h="0">
                  <a:moveTo>
                    <a:pt x="0" y="0"/>
                  </a:moveTo>
                  <a:lnTo>
                    <a:pt x="3321787" y="0"/>
                  </a:lnTo>
                </a:path>
              </a:pathLst>
            </a:custGeom>
            <a:ln w="68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1993516" y="2257336"/>
              <a:ext cx="3322320" cy="0"/>
            </a:xfrm>
            <a:custGeom>
              <a:avLst/>
              <a:gdLst/>
              <a:ahLst/>
              <a:cxnLst/>
              <a:rect l="l" t="t" r="r" b="b"/>
              <a:pathLst>
                <a:path w="3322320" h="0">
                  <a:moveTo>
                    <a:pt x="0" y="0"/>
                  </a:moveTo>
                  <a:lnTo>
                    <a:pt x="3321787" y="0"/>
                  </a:lnTo>
                </a:path>
              </a:pathLst>
            </a:custGeom>
            <a:ln w="68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2011986" y="2000265"/>
            <a:ext cx="406400" cy="2425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5291" sz="1575" spc="89" i="1">
                <a:latin typeface="Times New Roman"/>
                <a:cs typeface="Times New Roman"/>
              </a:rPr>
              <a:t>r</a:t>
            </a:r>
            <a:r>
              <a:rPr dirty="0" baseline="5291" sz="1575" spc="7" i="1">
                <a:latin typeface="Times New Roman"/>
                <a:cs typeface="Times New Roman"/>
              </a:rPr>
              <a:t> </a:t>
            </a:r>
            <a:r>
              <a:rPr dirty="0" sz="1400" spc="-5">
                <a:latin typeface="Symbol"/>
                <a:cs typeface="Symbol"/>
              </a:rPr>
              <a:t></a:t>
            </a:r>
            <a:r>
              <a:rPr dirty="0" baseline="5291" sz="1575" spc="60" i="1">
                <a:latin typeface="Times New Roman"/>
                <a:cs typeface="Times New Roman"/>
              </a:rPr>
              <a:t>t</a:t>
            </a:r>
            <a:r>
              <a:rPr dirty="0" baseline="5291" sz="1575" spc="-187" i="1">
                <a:latin typeface="Times New Roman"/>
                <a:cs typeface="Times New Roman"/>
              </a:rPr>
              <a:t> </a:t>
            </a:r>
            <a:r>
              <a:rPr dirty="0" sz="1400" spc="-70">
                <a:latin typeface="Symbol"/>
                <a:cs typeface="Symbol"/>
              </a:rPr>
              <a:t></a:t>
            </a:r>
            <a:r>
              <a:rPr dirty="0" sz="1400" spc="-85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</a:t>
            </a:r>
            <a:endParaRPr baseline="5291" sz="1575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84815" y="2032920"/>
            <a:ext cx="2750820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050" spc="50">
                <a:latin typeface="Symbol"/>
                <a:cs typeface="Symbol"/>
              </a:rPr>
              <a:t></a:t>
            </a:r>
            <a:r>
              <a:rPr dirty="0" sz="1050" spc="50">
                <a:latin typeface="Times New Roman"/>
                <a:cs typeface="Times New Roman"/>
              </a:rPr>
              <a:t>5,</a:t>
            </a:r>
            <a:r>
              <a:rPr dirty="0" sz="1050" spc="-114">
                <a:latin typeface="Times New Roman"/>
                <a:cs typeface="Times New Roman"/>
              </a:rPr>
              <a:t> </a:t>
            </a:r>
            <a:r>
              <a:rPr dirty="0" sz="1050" spc="45">
                <a:latin typeface="Times New Roman"/>
                <a:cs typeface="Times New Roman"/>
              </a:rPr>
              <a:t>2,</a:t>
            </a:r>
            <a:r>
              <a:rPr dirty="0" sz="1050" spc="-135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0</a:t>
            </a:r>
            <a:r>
              <a:rPr dirty="0" sz="1050" spc="365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</a:t>
            </a:r>
            <a:r>
              <a:rPr dirty="0" sz="1050" spc="-80">
                <a:latin typeface="Times New Roman"/>
                <a:cs typeface="Times New Roman"/>
              </a:rPr>
              <a:t> </a:t>
            </a:r>
            <a:r>
              <a:rPr dirty="0" sz="1050" spc="40" i="1">
                <a:latin typeface="Times New Roman"/>
                <a:cs typeface="Times New Roman"/>
              </a:rPr>
              <a:t>t </a:t>
            </a:r>
            <a:r>
              <a:rPr dirty="0" sz="1050" spc="110" i="1">
                <a:latin typeface="Times New Roman"/>
                <a:cs typeface="Times New Roman"/>
              </a:rPr>
              <a:t> </a:t>
            </a:r>
            <a:r>
              <a:rPr dirty="0" sz="1050" spc="50">
                <a:latin typeface="Times New Roman"/>
                <a:cs typeface="Times New Roman"/>
              </a:rPr>
              <a:t>29,13,</a:t>
            </a:r>
            <a:r>
              <a:rPr dirty="0" sz="1050" spc="-150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33</a:t>
            </a:r>
            <a:r>
              <a:rPr dirty="0" sz="1050" spc="405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</a:t>
            </a:r>
            <a:r>
              <a:rPr dirty="0" sz="1050" spc="85">
                <a:latin typeface="Times New Roman"/>
                <a:cs typeface="Times New Roman"/>
              </a:rPr>
              <a:t> </a:t>
            </a:r>
            <a:r>
              <a:rPr dirty="0" sz="1050" spc="110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</a:t>
            </a:r>
            <a:r>
              <a:rPr dirty="0" sz="1050" spc="75">
                <a:latin typeface="Times New Roman"/>
                <a:cs typeface="Times New Roman"/>
              </a:rPr>
              <a:t>5</a:t>
            </a:r>
            <a:r>
              <a:rPr dirty="0" sz="1050" spc="-95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</a:t>
            </a:r>
            <a:r>
              <a:rPr dirty="0" sz="1050" spc="-40">
                <a:latin typeface="Times New Roman"/>
                <a:cs typeface="Times New Roman"/>
              </a:rPr>
              <a:t> </a:t>
            </a:r>
            <a:r>
              <a:rPr dirty="0" sz="1050" spc="65">
                <a:latin typeface="Times New Roman"/>
                <a:cs typeface="Times New Roman"/>
              </a:rPr>
              <a:t>29</a:t>
            </a:r>
            <a:r>
              <a:rPr dirty="0" sz="1050" spc="65" i="1">
                <a:latin typeface="Times New Roman"/>
                <a:cs typeface="Times New Roman"/>
              </a:rPr>
              <a:t>t</a:t>
            </a:r>
            <a:r>
              <a:rPr dirty="0" sz="1050" spc="65">
                <a:latin typeface="Times New Roman"/>
                <a:cs typeface="Times New Roman"/>
              </a:rPr>
              <a:t>,</a:t>
            </a:r>
            <a:r>
              <a:rPr dirty="0" sz="1050" spc="-114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2</a:t>
            </a:r>
            <a:r>
              <a:rPr dirty="0" sz="1050" spc="-75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</a:t>
            </a:r>
            <a:r>
              <a:rPr dirty="0" sz="1050" spc="80">
                <a:latin typeface="Times New Roman"/>
                <a:cs typeface="Times New Roman"/>
              </a:rPr>
              <a:t>13</a:t>
            </a:r>
            <a:r>
              <a:rPr dirty="0" sz="1050" spc="80" i="1">
                <a:latin typeface="Times New Roman"/>
                <a:cs typeface="Times New Roman"/>
              </a:rPr>
              <a:t>t</a:t>
            </a:r>
            <a:r>
              <a:rPr dirty="0" sz="1050" spc="80">
                <a:latin typeface="Times New Roman"/>
                <a:cs typeface="Times New Roman"/>
              </a:rPr>
              <a:t>,</a:t>
            </a:r>
            <a:r>
              <a:rPr dirty="0" sz="1050" spc="-150">
                <a:latin typeface="Times New Roman"/>
                <a:cs typeface="Times New Roman"/>
              </a:rPr>
              <a:t> </a:t>
            </a:r>
            <a:r>
              <a:rPr dirty="0" sz="1050" spc="45">
                <a:latin typeface="Times New Roman"/>
                <a:cs typeface="Times New Roman"/>
              </a:rPr>
              <a:t>33</a:t>
            </a:r>
            <a:r>
              <a:rPr dirty="0" sz="1050" spc="45" i="1">
                <a:latin typeface="Times New Roman"/>
                <a:cs typeface="Times New Roman"/>
              </a:rPr>
              <a:t>t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021787" y="1946798"/>
            <a:ext cx="88265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050" spc="-560">
                <a:latin typeface="Microsoft Sans Serif"/>
                <a:cs typeface="Microsoft Sans Serif"/>
              </a:rPr>
              <a:t>→</a:t>
            </a:r>
            <a:endParaRPr sz="1050">
              <a:latin typeface="Microsoft Sans Serif"/>
              <a:cs typeface="Microsoft Sans Serif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896111" y="248259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901700" y="2811620"/>
            <a:ext cx="4961255" cy="459105"/>
          </a:xfrm>
          <a:prstGeom prst="rect">
            <a:avLst/>
          </a:prstGeom>
        </p:spPr>
        <p:txBody>
          <a:bodyPr wrap="square" lIns="0" tIns="571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dirty="0" baseline="2525" sz="1650">
                <a:latin typeface="Calibri"/>
                <a:cs typeface="Calibri"/>
              </a:rPr>
              <a:t>9. </a:t>
            </a:r>
            <a:r>
              <a:rPr dirty="0" baseline="2525" sz="1650" spc="-7">
                <a:latin typeface="Calibri"/>
                <a:cs typeface="Calibri"/>
              </a:rPr>
              <a:t>Determine if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-7">
                <a:latin typeface="Calibri"/>
                <a:cs typeface="Calibri"/>
              </a:rPr>
              <a:t> line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359">
                <a:latin typeface="Calibri"/>
                <a:cs typeface="Calibri"/>
              </a:rPr>
              <a:t> </a:t>
            </a:r>
            <a:r>
              <a:rPr dirty="0" baseline="2314" sz="1800" spc="-30" i="1">
                <a:latin typeface="Times New Roman"/>
                <a:cs typeface="Times New Roman"/>
              </a:rPr>
              <a:t>x </a:t>
            </a:r>
            <a:r>
              <a:rPr dirty="0" baseline="2314" sz="1800" spc="-37">
                <a:latin typeface="Symbol"/>
                <a:cs typeface="Symbol"/>
              </a:rPr>
              <a:t></a:t>
            </a:r>
            <a:r>
              <a:rPr dirty="0" baseline="2314" sz="1800" spc="-120">
                <a:latin typeface="Times New Roman"/>
                <a:cs typeface="Times New Roman"/>
              </a:rPr>
              <a:t> </a:t>
            </a:r>
            <a:r>
              <a:rPr dirty="0" baseline="2314" sz="1800" spc="-37">
                <a:latin typeface="Times New Roman"/>
                <a:cs typeface="Times New Roman"/>
              </a:rPr>
              <a:t>8</a:t>
            </a:r>
            <a:r>
              <a:rPr dirty="0" baseline="2314" sz="1800" spc="-209">
                <a:latin typeface="Times New Roman"/>
                <a:cs typeface="Times New Roman"/>
              </a:rPr>
              <a:t> </a:t>
            </a:r>
            <a:r>
              <a:rPr dirty="0" baseline="2314" sz="1800" spc="-22">
                <a:latin typeface="Symbol"/>
                <a:cs typeface="Symbol"/>
              </a:rPr>
              <a:t></a:t>
            </a:r>
            <a:r>
              <a:rPr dirty="0" baseline="2314" sz="1800" spc="-22">
                <a:latin typeface="Times New Roman"/>
                <a:cs typeface="Times New Roman"/>
              </a:rPr>
              <a:t>15</a:t>
            </a:r>
            <a:r>
              <a:rPr dirty="0" baseline="2314" sz="1800" spc="-22" i="1">
                <a:latin typeface="Times New Roman"/>
                <a:cs typeface="Times New Roman"/>
              </a:rPr>
              <a:t>t</a:t>
            </a:r>
            <a:r>
              <a:rPr dirty="0" baseline="2314" sz="1800" spc="-82" i="1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,</a:t>
            </a:r>
            <a:r>
              <a:rPr dirty="0" baseline="2525" sz="1650" spc="397">
                <a:latin typeface="Calibri"/>
                <a:cs typeface="Calibri"/>
              </a:rPr>
              <a:t> </a:t>
            </a:r>
            <a:r>
              <a:rPr dirty="0" sz="1050" spc="5" i="1">
                <a:latin typeface="Times New Roman"/>
                <a:cs typeface="Times New Roman"/>
              </a:rPr>
              <a:t>y</a:t>
            </a:r>
            <a:r>
              <a:rPr dirty="0" sz="1050" spc="15" i="1">
                <a:latin typeface="Times New Roman"/>
                <a:cs typeface="Times New Roman"/>
              </a:rPr>
              <a:t> </a:t>
            </a:r>
            <a:r>
              <a:rPr dirty="0" sz="1050" spc="5">
                <a:latin typeface="Symbol"/>
                <a:cs typeface="Symbol"/>
              </a:rPr>
              <a:t></a:t>
            </a:r>
            <a:r>
              <a:rPr dirty="0" sz="1050" spc="-50">
                <a:latin typeface="Times New Roman"/>
                <a:cs typeface="Times New Roman"/>
              </a:rPr>
              <a:t> </a:t>
            </a:r>
            <a:r>
              <a:rPr dirty="0" sz="1050" spc="-5">
                <a:latin typeface="Times New Roman"/>
                <a:cs typeface="Times New Roman"/>
              </a:rPr>
              <a:t>9</a:t>
            </a:r>
            <a:r>
              <a:rPr dirty="0" sz="1050" spc="-5" i="1">
                <a:latin typeface="Times New Roman"/>
                <a:cs typeface="Times New Roman"/>
              </a:rPr>
              <a:t>t</a:t>
            </a:r>
            <a:r>
              <a:rPr dirty="0" sz="1050" spc="-45" i="1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,</a:t>
            </a:r>
            <a:r>
              <a:rPr dirty="0" baseline="2525" sz="1650" spc="367">
                <a:latin typeface="Calibri"/>
                <a:cs typeface="Calibri"/>
              </a:rPr>
              <a:t> </a:t>
            </a:r>
            <a:r>
              <a:rPr dirty="0" baseline="2314" sz="1800" spc="-30" i="1">
                <a:latin typeface="Times New Roman"/>
                <a:cs typeface="Times New Roman"/>
              </a:rPr>
              <a:t>z</a:t>
            </a:r>
            <a:r>
              <a:rPr dirty="0" baseline="2314" sz="1800" spc="15" i="1">
                <a:latin typeface="Times New Roman"/>
                <a:cs typeface="Times New Roman"/>
              </a:rPr>
              <a:t> </a:t>
            </a:r>
            <a:r>
              <a:rPr dirty="0" baseline="2314" sz="1800" spc="-37">
                <a:latin typeface="Symbol"/>
                <a:cs typeface="Symbol"/>
              </a:rPr>
              <a:t>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baseline="2314" sz="1800" spc="-30">
                <a:latin typeface="Times New Roman"/>
                <a:cs typeface="Times New Roman"/>
              </a:rPr>
              <a:t>5</a:t>
            </a:r>
            <a:r>
              <a:rPr dirty="0" baseline="2314" sz="1800" spc="-209">
                <a:latin typeface="Times New Roman"/>
                <a:cs typeface="Times New Roman"/>
              </a:rPr>
              <a:t> </a:t>
            </a:r>
            <a:r>
              <a:rPr dirty="0" baseline="2314" sz="1800" spc="-15">
                <a:latin typeface="Symbol"/>
                <a:cs typeface="Symbol"/>
              </a:rPr>
              <a:t></a:t>
            </a:r>
            <a:r>
              <a:rPr dirty="0" baseline="2314" sz="1800" spc="-15">
                <a:latin typeface="Times New Roman"/>
                <a:cs typeface="Times New Roman"/>
              </a:rPr>
              <a:t>18</a:t>
            </a:r>
            <a:r>
              <a:rPr dirty="0" baseline="2314" sz="1800" spc="-15" i="1">
                <a:latin typeface="Times New Roman"/>
                <a:cs typeface="Times New Roman"/>
              </a:rPr>
              <a:t>t</a:t>
            </a:r>
            <a:r>
              <a:rPr dirty="0" baseline="2314" sz="1800" spc="300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 by</a:t>
            </a:r>
            <a:endParaRPr baseline="2525" sz="1650">
              <a:latin typeface="Calibri"/>
              <a:cs typeface="Calibri"/>
            </a:endParaRPr>
          </a:p>
          <a:p>
            <a:pPr marL="19050">
              <a:lnSpc>
                <a:spcPct val="100000"/>
              </a:lnSpc>
              <a:spcBef>
                <a:spcPts val="300"/>
              </a:spcBef>
            </a:pPr>
            <a:r>
              <a:rPr dirty="0" sz="1050" spc="75">
                <a:latin typeface="Times New Roman"/>
                <a:cs typeface="Times New Roman"/>
              </a:rPr>
              <a:t>10</a:t>
            </a:r>
            <a:r>
              <a:rPr dirty="0" sz="1050" spc="75" i="1">
                <a:latin typeface="Times New Roman"/>
                <a:cs typeface="Times New Roman"/>
              </a:rPr>
              <a:t>x</a:t>
            </a:r>
            <a:r>
              <a:rPr dirty="0" sz="1050" spc="-55" i="1">
                <a:latin typeface="Times New Roman"/>
                <a:cs typeface="Times New Roman"/>
              </a:rPr>
              <a:t> </a:t>
            </a:r>
            <a:r>
              <a:rPr dirty="0" sz="1050" spc="60">
                <a:latin typeface="Symbol"/>
                <a:cs typeface="Symbol"/>
              </a:rPr>
              <a:t></a:t>
            </a:r>
            <a:r>
              <a:rPr dirty="0" sz="1050" spc="-85">
                <a:latin typeface="Times New Roman"/>
                <a:cs typeface="Times New Roman"/>
              </a:rPr>
              <a:t> </a:t>
            </a:r>
            <a:r>
              <a:rPr dirty="0" sz="1050" spc="55">
                <a:latin typeface="Times New Roman"/>
                <a:cs typeface="Times New Roman"/>
              </a:rPr>
              <a:t>6</a:t>
            </a:r>
            <a:r>
              <a:rPr dirty="0" sz="1050" spc="-140">
                <a:latin typeface="Times New Roman"/>
                <a:cs typeface="Times New Roman"/>
              </a:rPr>
              <a:t> </a:t>
            </a:r>
            <a:r>
              <a:rPr dirty="0" sz="1050" spc="50" i="1">
                <a:latin typeface="Times New Roman"/>
                <a:cs typeface="Times New Roman"/>
              </a:rPr>
              <a:t>y</a:t>
            </a:r>
            <a:r>
              <a:rPr dirty="0" sz="1050" spc="-35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</a:t>
            </a:r>
            <a:r>
              <a:rPr dirty="0" sz="1050" spc="90">
                <a:latin typeface="Times New Roman"/>
                <a:cs typeface="Times New Roman"/>
              </a:rPr>
              <a:t>12</a:t>
            </a:r>
            <a:r>
              <a:rPr dirty="0" sz="1050" spc="90" i="1">
                <a:latin typeface="Times New Roman"/>
                <a:cs typeface="Times New Roman"/>
              </a:rPr>
              <a:t>z</a:t>
            </a:r>
            <a:r>
              <a:rPr dirty="0" sz="1050" spc="45" i="1">
                <a:latin typeface="Times New Roman"/>
                <a:cs typeface="Times New Roman"/>
              </a:rPr>
              <a:t> </a:t>
            </a:r>
            <a:r>
              <a:rPr dirty="0" sz="1050" spc="60">
                <a:latin typeface="Symbol"/>
                <a:cs typeface="Symbol"/>
              </a:rPr>
              <a:t></a:t>
            </a:r>
            <a:r>
              <a:rPr dirty="0" sz="1050" spc="-10">
                <a:latin typeface="Times New Roman"/>
                <a:cs typeface="Times New Roman"/>
              </a:rPr>
              <a:t> </a:t>
            </a:r>
            <a:r>
              <a:rPr dirty="0" sz="1050" spc="55">
                <a:latin typeface="Times New Roman"/>
                <a:cs typeface="Times New Roman"/>
              </a:rPr>
              <a:t>7</a:t>
            </a:r>
            <a:r>
              <a:rPr dirty="0" sz="1050" spc="14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are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parallel,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orthogonal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or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neither.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30" y="3647887"/>
            <a:ext cx="38354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234347" y="3887930"/>
            <a:ext cx="40005" cy="203835"/>
            <a:chOff x="4234347" y="3887930"/>
            <a:chExt cx="40005" cy="203835"/>
          </a:xfrm>
        </p:grpSpPr>
        <p:sp>
          <p:nvSpPr>
            <p:cNvPr id="27" name="object 27"/>
            <p:cNvSpPr/>
            <p:nvPr/>
          </p:nvSpPr>
          <p:spPr>
            <a:xfrm>
              <a:off x="4238066" y="3891649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32436" y="0"/>
                  </a:moveTo>
                  <a:lnTo>
                    <a:pt x="0" y="98178"/>
                  </a:lnTo>
                </a:path>
              </a:pathLst>
            </a:custGeom>
            <a:ln w="74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238067" y="3989828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0" y="0"/>
                  </a:moveTo>
                  <a:lnTo>
                    <a:pt x="32436" y="98178"/>
                  </a:lnTo>
                </a:path>
              </a:pathLst>
            </a:custGeom>
            <a:ln w="74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9" name="object 29"/>
          <p:cNvGrpSpPr/>
          <p:nvPr/>
        </p:nvGrpSpPr>
        <p:grpSpPr>
          <a:xfrm>
            <a:off x="4827087" y="3887930"/>
            <a:ext cx="40005" cy="203835"/>
            <a:chOff x="4827087" y="3887930"/>
            <a:chExt cx="40005" cy="203835"/>
          </a:xfrm>
        </p:grpSpPr>
        <p:sp>
          <p:nvSpPr>
            <p:cNvPr id="30" name="object 30"/>
            <p:cNvSpPr/>
            <p:nvPr/>
          </p:nvSpPr>
          <p:spPr>
            <a:xfrm>
              <a:off x="4830806" y="3891649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0" y="0"/>
                  </a:moveTo>
                  <a:lnTo>
                    <a:pt x="32436" y="98178"/>
                  </a:lnTo>
                </a:path>
              </a:pathLst>
            </a:custGeom>
            <a:ln w="74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4830807" y="3989828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32436" y="0"/>
                  </a:moveTo>
                  <a:lnTo>
                    <a:pt x="0" y="98178"/>
                  </a:lnTo>
                </a:path>
              </a:pathLst>
            </a:custGeom>
            <a:ln w="74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/>
          <p:cNvSpPr txBox="1"/>
          <p:nvPr/>
        </p:nvSpPr>
        <p:spPr>
          <a:xfrm>
            <a:off x="4274017" y="3853115"/>
            <a:ext cx="560705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55">
                <a:latin typeface="Symbol"/>
                <a:cs typeface="Symbol"/>
              </a:rPr>
              <a:t></a:t>
            </a:r>
            <a:r>
              <a:rPr dirty="0" sz="1300" spc="-55">
                <a:latin typeface="Times New Roman"/>
                <a:cs typeface="Times New Roman"/>
              </a:rPr>
              <a:t>15,9,18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004105" y="3749769"/>
            <a:ext cx="8636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825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949370" y="3885691"/>
            <a:ext cx="170497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will be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1782688" y="4178868"/>
            <a:ext cx="40005" cy="204470"/>
            <a:chOff x="1782688" y="4178868"/>
            <a:chExt cx="40005" cy="204470"/>
          </a:xfrm>
        </p:grpSpPr>
        <p:sp>
          <p:nvSpPr>
            <p:cNvPr id="36" name="object 36"/>
            <p:cNvSpPr/>
            <p:nvPr/>
          </p:nvSpPr>
          <p:spPr>
            <a:xfrm>
              <a:off x="1786398" y="4182579"/>
              <a:ext cx="32384" cy="98425"/>
            </a:xfrm>
            <a:custGeom>
              <a:avLst/>
              <a:gdLst/>
              <a:ahLst/>
              <a:cxnLst/>
              <a:rect l="l" t="t" r="r" b="b"/>
              <a:pathLst>
                <a:path w="32385" h="98425">
                  <a:moveTo>
                    <a:pt x="32341" y="0"/>
                  </a:moveTo>
                  <a:lnTo>
                    <a:pt x="0" y="98404"/>
                  </a:lnTo>
                </a:path>
              </a:pathLst>
            </a:custGeom>
            <a:ln w="74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1786398" y="4280983"/>
              <a:ext cx="32384" cy="98425"/>
            </a:xfrm>
            <a:custGeom>
              <a:avLst/>
              <a:gdLst/>
              <a:ahLst/>
              <a:cxnLst/>
              <a:rect l="l" t="t" r="r" b="b"/>
              <a:pathLst>
                <a:path w="32385" h="98425">
                  <a:moveTo>
                    <a:pt x="0" y="0"/>
                  </a:moveTo>
                  <a:lnTo>
                    <a:pt x="32341" y="98404"/>
                  </a:lnTo>
                </a:path>
              </a:pathLst>
            </a:custGeom>
            <a:ln w="74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8" name="object 38"/>
          <p:cNvGrpSpPr/>
          <p:nvPr/>
        </p:nvGrpSpPr>
        <p:grpSpPr>
          <a:xfrm>
            <a:off x="2463783" y="4178867"/>
            <a:ext cx="40005" cy="204470"/>
            <a:chOff x="2463783" y="4178867"/>
            <a:chExt cx="40005" cy="204470"/>
          </a:xfrm>
        </p:grpSpPr>
        <p:sp>
          <p:nvSpPr>
            <p:cNvPr id="39" name="object 39"/>
            <p:cNvSpPr/>
            <p:nvPr/>
          </p:nvSpPr>
          <p:spPr>
            <a:xfrm>
              <a:off x="2467493" y="4182577"/>
              <a:ext cx="32384" cy="98425"/>
            </a:xfrm>
            <a:custGeom>
              <a:avLst/>
              <a:gdLst/>
              <a:ahLst/>
              <a:cxnLst/>
              <a:rect l="l" t="t" r="r" b="b"/>
              <a:pathLst>
                <a:path w="32385" h="98425">
                  <a:moveTo>
                    <a:pt x="0" y="0"/>
                  </a:moveTo>
                  <a:lnTo>
                    <a:pt x="32341" y="98404"/>
                  </a:lnTo>
                </a:path>
              </a:pathLst>
            </a:custGeom>
            <a:ln w="74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2467493" y="4280982"/>
              <a:ext cx="32384" cy="98425"/>
            </a:xfrm>
            <a:custGeom>
              <a:avLst/>
              <a:gdLst/>
              <a:ahLst/>
              <a:cxnLst/>
              <a:rect l="l" t="t" r="r" b="b"/>
              <a:pathLst>
                <a:path w="32385" h="98425">
                  <a:moveTo>
                    <a:pt x="32341" y="0"/>
                  </a:moveTo>
                  <a:lnTo>
                    <a:pt x="0" y="98404"/>
                  </a:lnTo>
                </a:path>
              </a:pathLst>
            </a:custGeom>
            <a:ln w="74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/>
          <p:cNvSpPr txBox="1"/>
          <p:nvPr/>
        </p:nvSpPr>
        <p:spPr>
          <a:xfrm>
            <a:off x="1553083" y="4040387"/>
            <a:ext cx="8636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825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01706" y="3768468"/>
            <a:ext cx="3308985" cy="607060"/>
          </a:xfrm>
          <a:prstGeom prst="rect">
            <a:avLst/>
          </a:prstGeom>
        </p:spPr>
        <p:txBody>
          <a:bodyPr wrap="square" lIns="0" tIns="1047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82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 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noticing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140">
                <a:latin typeface="Calibri"/>
                <a:cs typeface="Calibri"/>
              </a:rPr>
              <a:t> </a:t>
            </a:r>
            <a:r>
              <a:rPr dirty="0" baseline="2136" sz="1950" spc="-89" i="1">
                <a:latin typeface="Times New Roman"/>
                <a:cs typeface="Times New Roman"/>
              </a:rPr>
              <a:t>v</a:t>
            </a:r>
            <a:r>
              <a:rPr dirty="0" baseline="2136" sz="1950" spc="52" i="1">
                <a:latin typeface="Times New Roman"/>
                <a:cs typeface="Times New Roman"/>
              </a:rPr>
              <a:t> </a:t>
            </a:r>
            <a:r>
              <a:rPr dirty="0" baseline="2136" sz="1950" spc="-112">
                <a:latin typeface="Symbol"/>
                <a:cs typeface="Symbol"/>
              </a:rPr>
              <a:t></a:t>
            </a:r>
            <a:endParaRPr baseline="2136" sz="19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7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baseline="2136" sz="1950" spc="-104" i="1">
                <a:latin typeface="Times New Roman"/>
                <a:cs typeface="Times New Roman"/>
              </a:rPr>
              <a:t>n</a:t>
            </a:r>
            <a:r>
              <a:rPr dirty="0" baseline="2136" sz="1950" spc="-22" i="1">
                <a:latin typeface="Times New Roman"/>
                <a:cs typeface="Times New Roman"/>
              </a:rPr>
              <a:t> </a:t>
            </a:r>
            <a:r>
              <a:rPr dirty="0" baseline="2136" sz="1950" spc="-112">
                <a:latin typeface="Symbol"/>
                <a:cs typeface="Symbol"/>
              </a:rPr>
              <a:t></a:t>
            </a:r>
            <a:r>
              <a:rPr dirty="0" baseline="2136" sz="1950" spc="375">
                <a:latin typeface="Times New Roman"/>
                <a:cs typeface="Times New Roman"/>
              </a:rPr>
              <a:t> </a:t>
            </a:r>
            <a:r>
              <a:rPr dirty="0" baseline="2136" sz="1950" spc="-97">
                <a:latin typeface="Times New Roman"/>
                <a:cs typeface="Times New Roman"/>
              </a:rPr>
              <a:t>10,</a:t>
            </a:r>
            <a:r>
              <a:rPr dirty="0" baseline="2136" sz="1950" spc="-270">
                <a:latin typeface="Times New Roman"/>
                <a:cs typeface="Times New Roman"/>
              </a:rPr>
              <a:t> </a:t>
            </a:r>
            <a:r>
              <a:rPr dirty="0" baseline="2136" sz="1950" spc="-104">
                <a:latin typeface="Symbol"/>
                <a:cs typeface="Symbol"/>
              </a:rPr>
              <a:t></a:t>
            </a:r>
            <a:r>
              <a:rPr dirty="0" baseline="2136" sz="1950" spc="-104">
                <a:latin typeface="Times New Roman"/>
                <a:cs typeface="Times New Roman"/>
              </a:rPr>
              <a:t>6,</a:t>
            </a:r>
            <a:r>
              <a:rPr dirty="0" baseline="2136" sz="1950" spc="-262">
                <a:latin typeface="Times New Roman"/>
                <a:cs typeface="Times New Roman"/>
              </a:rPr>
              <a:t> </a:t>
            </a:r>
            <a:r>
              <a:rPr dirty="0" baseline="2136" sz="1950" spc="-112">
                <a:latin typeface="Symbol"/>
                <a:cs typeface="Symbol"/>
              </a:rPr>
              <a:t></a:t>
            </a:r>
            <a:r>
              <a:rPr dirty="0" baseline="2136" sz="1950" spc="-112">
                <a:latin typeface="Times New Roman"/>
                <a:cs typeface="Times New Roman"/>
              </a:rPr>
              <a:t>12</a:t>
            </a:r>
            <a:r>
              <a:rPr dirty="0" baseline="2136" sz="1950" spc="50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01669" y="4581275"/>
            <a:ext cx="5887720" cy="429577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try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visualize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their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corresponding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 </a:t>
            </a:r>
            <a:r>
              <a:rPr dirty="0" sz="1100">
                <a:latin typeface="Calibri"/>
                <a:cs typeface="Calibri"/>
              </a:rPr>
              <a:t>were</a:t>
            </a:r>
            <a:r>
              <a:rPr dirty="0" sz="1100" spc="-5">
                <a:latin typeface="Calibri"/>
                <a:cs typeface="Calibri"/>
              </a:rPr>
              <a:t> 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other?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two vectors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other?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8890">
              <a:lnSpc>
                <a:spcPct val="107800"/>
              </a:lnSpc>
              <a:spcBef>
                <a:spcPts val="1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orthogonal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think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sense.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25">
                <a:latin typeface="Calibri"/>
                <a:cs typeface="Calibri"/>
              </a:rPr>
              <a:t> </a:t>
            </a:r>
            <a:r>
              <a:rPr dirty="0" sz="1200" spc="-135" i="1">
                <a:latin typeface="Times New Roman"/>
                <a:cs typeface="Times New Roman"/>
              </a:rPr>
              <a:t>v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n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35">
                <a:latin typeface="Calibri"/>
                <a:cs typeface="Calibri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n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35">
                <a:latin typeface="Calibri"/>
                <a:cs typeface="Calibri"/>
              </a:rPr>
              <a:t> </a:t>
            </a:r>
            <a:r>
              <a:rPr dirty="0" sz="1200" spc="-135" i="1">
                <a:latin typeface="Times New Roman"/>
                <a:cs typeface="Times New Roman"/>
              </a:rPr>
              <a:t>v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algn="ctr" marR="367665">
              <a:lnSpc>
                <a:spcPct val="100000"/>
              </a:lnSpc>
              <a:spcBef>
                <a:spcPts val="5"/>
              </a:spcBef>
            </a:pPr>
            <a:r>
              <a:rPr dirty="0" sz="1200" spc="5" i="1">
                <a:latin typeface="Times New Roman"/>
                <a:cs typeface="Times New Roman"/>
              </a:rPr>
              <a:t>v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Microsoft Sans Serif"/>
                <a:cs typeface="Microsoft Sans Serif"/>
              </a:rPr>
              <a:t>•</a:t>
            </a:r>
            <a:r>
              <a:rPr dirty="0" sz="1200" spc="5" i="1">
                <a:latin typeface="Times New Roman"/>
                <a:cs typeface="Times New Roman"/>
              </a:rPr>
              <a:t>n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5">
                <a:latin typeface="Times New Roman"/>
                <a:cs typeface="Times New Roman"/>
              </a:rPr>
              <a:t>420</a:t>
            </a:r>
            <a:endParaRPr sz="1200">
              <a:latin typeface="Times New Roman"/>
              <a:cs typeface="Times New Roman"/>
            </a:endParaRPr>
          </a:p>
          <a:p>
            <a:pPr marL="12700" marR="9525">
              <a:lnSpc>
                <a:spcPct val="110000"/>
              </a:lnSpc>
              <a:spcBef>
                <a:spcPts val="131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 and</a:t>
            </a:r>
            <a:r>
              <a:rPr dirty="0" sz="1100">
                <a:latin typeface="Calibri"/>
                <a:cs typeface="Calibri"/>
              </a:rPr>
              <a:t> so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line </a:t>
            </a:r>
            <a:r>
              <a:rPr dirty="0" sz="1100" spc="-23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and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plane</a:t>
            </a:r>
            <a:r>
              <a:rPr dirty="0" sz="1100" b="1">
                <a:latin typeface="Calibri"/>
                <a:cs typeface="Calibri"/>
              </a:rPr>
              <a:t> are</a:t>
            </a:r>
            <a:r>
              <a:rPr dirty="0" sz="1100" spc="-5" b="1">
                <a:latin typeface="Calibri"/>
                <a:cs typeface="Calibri"/>
              </a:rPr>
              <a:t> not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parallel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 marR="109220">
              <a:lnSpc>
                <a:spcPct val="107500"/>
              </a:lnSpc>
              <a:spcBef>
                <a:spcPts val="2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plane.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think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this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does make sense.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line is parallel 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35" i="1">
                <a:latin typeface="Times New Roman"/>
                <a:cs typeface="Times New Roman"/>
              </a:rPr>
              <a:t>v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which we’ve just assumed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parallel 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n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 know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n</a:t>
            </a:r>
            <a:r>
              <a:rPr dirty="0" sz="1200" spc="-14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orthogonal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5">
                <a:latin typeface="Calibri"/>
                <a:cs typeface="Calibri"/>
              </a:rPr>
              <a:t>plane and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anything that is parallel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n</a:t>
            </a:r>
            <a:r>
              <a:rPr dirty="0" sz="1200" spc="-14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(the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instance)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we 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relationship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365098" y="902461"/>
            <a:ext cx="577215" cy="24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450" spc="-120" i="1">
                <a:latin typeface="Times New Roman"/>
                <a:cs typeface="Times New Roman"/>
              </a:rPr>
              <a:t>v</a:t>
            </a:r>
            <a:r>
              <a:rPr dirty="0" sz="1450" spc="-120" i="1">
                <a:latin typeface="Times New Roman"/>
                <a:cs typeface="Times New Roman"/>
              </a:rPr>
              <a:t> </a:t>
            </a:r>
            <a:r>
              <a:rPr dirty="0" sz="1450" spc="-145">
                <a:latin typeface="Symbol"/>
                <a:cs typeface="Symbol"/>
              </a:rPr>
              <a:t></a:t>
            </a:r>
            <a:r>
              <a:rPr dirty="0" sz="1450" spc="-90">
                <a:latin typeface="Times New Roman"/>
                <a:cs typeface="Times New Roman"/>
              </a:rPr>
              <a:t> </a:t>
            </a:r>
            <a:r>
              <a:rPr dirty="0" sz="1450" spc="-145">
                <a:latin typeface="Symbol"/>
                <a:cs typeface="Symbol"/>
              </a:rPr>
              <a:t>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baseline="-27777" sz="1200" spc="-89">
                <a:latin typeface="Times New Roman"/>
                <a:cs typeface="Times New Roman"/>
              </a:rPr>
              <a:t>2</a:t>
            </a:r>
            <a:r>
              <a:rPr dirty="0" baseline="-27777" sz="1200" spc="89">
                <a:latin typeface="Times New Roman"/>
                <a:cs typeface="Times New Roman"/>
              </a:rPr>
              <a:t> </a:t>
            </a:r>
            <a:r>
              <a:rPr dirty="0" sz="1450" spc="-135" i="1">
                <a:latin typeface="Times New Roman"/>
                <a:cs typeface="Times New Roman"/>
              </a:rPr>
              <a:t>n</a:t>
            </a:r>
            <a:endParaRPr sz="14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402716" y="787632"/>
            <a:ext cx="87630" cy="24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450" spc="-965">
                <a:latin typeface="Microsoft Sans Serif"/>
                <a:cs typeface="Microsoft Sans Serif"/>
              </a:rPr>
              <a:t>→</a:t>
            </a:r>
            <a:endParaRPr sz="1450">
              <a:latin typeface="Microsoft Sans Serif"/>
              <a:cs typeface="Microsoft Sans Serif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2525" y="837869"/>
            <a:ext cx="240665" cy="24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u="sng" sz="800" spc="-6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sz="800" spc="-20">
                <a:latin typeface="Times New Roman"/>
                <a:cs typeface="Times New Roman"/>
              </a:rPr>
              <a:t> </a:t>
            </a:r>
            <a:r>
              <a:rPr dirty="0" baseline="15325" sz="2175" spc="-1447">
                <a:latin typeface="Microsoft Sans Serif"/>
                <a:cs typeface="Microsoft Sans Serif"/>
              </a:rPr>
              <a:t>→</a:t>
            </a:r>
            <a:endParaRPr baseline="15325" sz="2175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700" y="1354297"/>
            <a:ext cx="40144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line </a:t>
            </a:r>
            <a:r>
              <a:rPr dirty="0" sz="1100" spc="-5" b="1">
                <a:latin typeface="Calibri"/>
                <a:cs typeface="Calibri"/>
              </a:rPr>
              <a:t>and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plane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are </a:t>
            </a:r>
            <a:r>
              <a:rPr dirty="0" sz="1100" spc="-5" b="1">
                <a:latin typeface="Calibri"/>
                <a:cs typeface="Calibri"/>
              </a:rPr>
              <a:t>orthogonal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96111" y="175412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46004" y="1085687"/>
            <a:ext cx="1718945" cy="194945"/>
          </a:xfrm>
          <a:custGeom>
            <a:avLst/>
            <a:gdLst/>
            <a:ahLst/>
            <a:cxnLst/>
            <a:rect l="l" t="t" r="r" b="b"/>
            <a:pathLst>
              <a:path w="1718945" h="194944">
                <a:moveTo>
                  <a:pt x="1685606" y="0"/>
                </a:moveTo>
                <a:lnTo>
                  <a:pt x="33025" y="0"/>
                </a:lnTo>
                <a:lnTo>
                  <a:pt x="11008" y="33449"/>
                </a:lnTo>
                <a:lnTo>
                  <a:pt x="0" y="75106"/>
                </a:lnTo>
                <a:lnTo>
                  <a:pt x="0" y="119499"/>
                </a:lnTo>
                <a:lnTo>
                  <a:pt x="11008" y="161156"/>
                </a:lnTo>
                <a:lnTo>
                  <a:pt x="33025" y="194605"/>
                </a:lnTo>
                <a:lnTo>
                  <a:pt x="1685606" y="194605"/>
                </a:lnTo>
                <a:lnTo>
                  <a:pt x="1707623" y="161156"/>
                </a:lnTo>
                <a:lnTo>
                  <a:pt x="1718632" y="119499"/>
                </a:lnTo>
                <a:lnTo>
                  <a:pt x="1718632" y="75106"/>
                </a:lnTo>
                <a:lnTo>
                  <a:pt x="1707623" y="33449"/>
                </a:lnTo>
                <a:lnTo>
                  <a:pt x="1685606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846004" y="3374735"/>
            <a:ext cx="1461135" cy="194945"/>
          </a:xfrm>
          <a:custGeom>
            <a:avLst/>
            <a:gdLst/>
            <a:ahLst/>
            <a:cxnLst/>
            <a:rect l="l" t="t" r="r" b="b"/>
            <a:pathLst>
              <a:path w="1461135" h="194945">
                <a:moveTo>
                  <a:pt x="1428002" y="1"/>
                </a:moveTo>
                <a:lnTo>
                  <a:pt x="33025" y="1"/>
                </a:lnTo>
                <a:lnTo>
                  <a:pt x="11008" y="33450"/>
                </a:lnTo>
                <a:lnTo>
                  <a:pt x="0" y="75106"/>
                </a:lnTo>
                <a:lnTo>
                  <a:pt x="0" y="119499"/>
                </a:lnTo>
                <a:lnTo>
                  <a:pt x="11008" y="161156"/>
                </a:lnTo>
                <a:lnTo>
                  <a:pt x="33025" y="194605"/>
                </a:lnTo>
                <a:lnTo>
                  <a:pt x="1428002" y="194605"/>
                </a:lnTo>
                <a:lnTo>
                  <a:pt x="1450019" y="161156"/>
                </a:lnTo>
                <a:lnTo>
                  <a:pt x="1461028" y="119499"/>
                </a:lnTo>
                <a:lnTo>
                  <a:pt x="1461028" y="75106"/>
                </a:lnTo>
                <a:lnTo>
                  <a:pt x="1450019" y="33450"/>
                </a:lnTo>
                <a:lnTo>
                  <a:pt x="1428002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2703122" y="1879765"/>
            <a:ext cx="41275" cy="188595"/>
            <a:chOff x="2703122" y="1879765"/>
            <a:chExt cx="41275" cy="188595"/>
          </a:xfrm>
        </p:grpSpPr>
        <p:sp>
          <p:nvSpPr>
            <p:cNvPr id="5" name="object 5"/>
            <p:cNvSpPr/>
            <p:nvPr/>
          </p:nvSpPr>
          <p:spPr>
            <a:xfrm>
              <a:off x="2706893" y="188353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706893" y="197402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3098013" y="1879764"/>
            <a:ext cx="41275" cy="188595"/>
            <a:chOff x="3098013" y="1879764"/>
            <a:chExt cx="41275" cy="188595"/>
          </a:xfrm>
        </p:grpSpPr>
        <p:sp>
          <p:nvSpPr>
            <p:cNvPr id="8" name="object 8"/>
            <p:cNvSpPr/>
            <p:nvPr/>
          </p:nvSpPr>
          <p:spPr>
            <a:xfrm>
              <a:off x="3101784" y="1883534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101784" y="197402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3256764" y="1879762"/>
            <a:ext cx="41275" cy="188595"/>
            <a:chOff x="3256764" y="1879762"/>
            <a:chExt cx="41275" cy="188595"/>
          </a:xfrm>
        </p:grpSpPr>
        <p:sp>
          <p:nvSpPr>
            <p:cNvPr id="11" name="object 11"/>
            <p:cNvSpPr/>
            <p:nvPr/>
          </p:nvSpPr>
          <p:spPr>
            <a:xfrm>
              <a:off x="3260534" y="188353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260534" y="1974019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" name="object 13"/>
          <p:cNvGrpSpPr/>
          <p:nvPr/>
        </p:nvGrpSpPr>
        <p:grpSpPr>
          <a:xfrm>
            <a:off x="3668323" y="1879761"/>
            <a:ext cx="41275" cy="188595"/>
            <a:chOff x="3668323" y="1879761"/>
            <a:chExt cx="41275" cy="188595"/>
          </a:xfrm>
        </p:grpSpPr>
        <p:sp>
          <p:nvSpPr>
            <p:cNvPr id="14" name="object 14"/>
            <p:cNvSpPr/>
            <p:nvPr/>
          </p:nvSpPr>
          <p:spPr>
            <a:xfrm>
              <a:off x="3672094" y="188353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672094" y="197401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3852077" y="1879759"/>
            <a:ext cx="41275" cy="188595"/>
            <a:chOff x="3852077" y="1879759"/>
            <a:chExt cx="41275" cy="188595"/>
          </a:xfrm>
        </p:grpSpPr>
        <p:sp>
          <p:nvSpPr>
            <p:cNvPr id="17" name="object 17"/>
            <p:cNvSpPr/>
            <p:nvPr/>
          </p:nvSpPr>
          <p:spPr>
            <a:xfrm>
              <a:off x="3855847" y="1883529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855847" y="197401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9" name="object 19"/>
          <p:cNvGrpSpPr/>
          <p:nvPr/>
        </p:nvGrpSpPr>
        <p:grpSpPr>
          <a:xfrm>
            <a:off x="4428340" y="1879758"/>
            <a:ext cx="41275" cy="188595"/>
            <a:chOff x="4428340" y="1879758"/>
            <a:chExt cx="41275" cy="188595"/>
          </a:xfrm>
        </p:grpSpPr>
        <p:sp>
          <p:nvSpPr>
            <p:cNvPr id="20" name="object 20"/>
            <p:cNvSpPr/>
            <p:nvPr/>
          </p:nvSpPr>
          <p:spPr>
            <a:xfrm>
              <a:off x="4432110" y="188352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432111" y="197401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2760275" y="2148439"/>
            <a:ext cx="41275" cy="188595"/>
            <a:chOff x="2760275" y="2148439"/>
            <a:chExt cx="41275" cy="188595"/>
          </a:xfrm>
        </p:grpSpPr>
        <p:sp>
          <p:nvSpPr>
            <p:cNvPr id="23" name="object 23"/>
            <p:cNvSpPr/>
            <p:nvPr/>
          </p:nvSpPr>
          <p:spPr>
            <a:xfrm>
              <a:off x="2764045" y="2152209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764045" y="224269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/>
          <p:cNvGrpSpPr/>
          <p:nvPr/>
        </p:nvGrpSpPr>
        <p:grpSpPr>
          <a:xfrm>
            <a:off x="3155166" y="2148437"/>
            <a:ext cx="41275" cy="188595"/>
            <a:chOff x="3155166" y="2148437"/>
            <a:chExt cx="41275" cy="188595"/>
          </a:xfrm>
        </p:grpSpPr>
        <p:sp>
          <p:nvSpPr>
            <p:cNvPr id="26" name="object 26"/>
            <p:cNvSpPr/>
            <p:nvPr/>
          </p:nvSpPr>
          <p:spPr>
            <a:xfrm>
              <a:off x="3158936" y="215220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158936" y="2242694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8" name="object 28"/>
          <p:cNvGrpSpPr/>
          <p:nvPr/>
        </p:nvGrpSpPr>
        <p:grpSpPr>
          <a:xfrm>
            <a:off x="3255575" y="2148436"/>
            <a:ext cx="41275" cy="188595"/>
            <a:chOff x="3255575" y="2148436"/>
            <a:chExt cx="41275" cy="188595"/>
          </a:xfrm>
        </p:grpSpPr>
        <p:sp>
          <p:nvSpPr>
            <p:cNvPr id="29" name="object 29"/>
            <p:cNvSpPr/>
            <p:nvPr/>
          </p:nvSpPr>
          <p:spPr>
            <a:xfrm>
              <a:off x="3259346" y="215220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259346" y="224269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/>
          <p:cNvGrpSpPr/>
          <p:nvPr/>
        </p:nvGrpSpPr>
        <p:grpSpPr>
          <a:xfrm>
            <a:off x="4472394" y="2148434"/>
            <a:ext cx="41275" cy="188595"/>
            <a:chOff x="4472394" y="2148434"/>
            <a:chExt cx="41275" cy="188595"/>
          </a:xfrm>
        </p:grpSpPr>
        <p:sp>
          <p:nvSpPr>
            <p:cNvPr id="32" name="object 32"/>
            <p:cNvSpPr/>
            <p:nvPr/>
          </p:nvSpPr>
          <p:spPr>
            <a:xfrm>
              <a:off x="4476165" y="21522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4476165" y="224269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/>
          <p:nvPr/>
        </p:nvSpPr>
        <p:spPr>
          <a:xfrm>
            <a:off x="850900" y="1078453"/>
            <a:ext cx="5541645" cy="16478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vector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equation of</a:t>
            </a:r>
            <a:r>
              <a:rPr dirty="0" sz="1100" b="1">
                <a:latin typeface="Calibri"/>
                <a:cs typeface="Calibri"/>
              </a:rPr>
              <a:t> the </a:t>
            </a:r>
            <a:r>
              <a:rPr dirty="0" sz="1100" spc="-5" b="1">
                <a:latin typeface="Calibri"/>
                <a:cs typeface="Calibri"/>
              </a:rPr>
              <a:t>plane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3500" marR="558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slightly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difference.</a:t>
            </a:r>
            <a:endParaRPr sz="1100">
              <a:latin typeface="Calibri"/>
              <a:cs typeface="Calibri"/>
            </a:endParaRPr>
          </a:p>
          <a:p>
            <a:pPr algn="ctr" marL="274320">
              <a:lnSpc>
                <a:spcPts val="1935"/>
              </a:lnSpc>
            </a:pPr>
            <a:r>
              <a:rPr dirty="0" sz="1200" spc="15" i="1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 </a:t>
            </a:r>
            <a:r>
              <a:rPr dirty="0" sz="1200" spc="-130" i="1">
                <a:latin typeface="Times New Roman"/>
                <a:cs typeface="Times New Roman"/>
              </a:rPr>
              <a:t> </a:t>
            </a:r>
            <a:r>
              <a:rPr dirty="0" sz="1200" spc="-70">
                <a:latin typeface="Microsoft Sans Serif"/>
                <a:cs typeface="Microsoft Sans Serif"/>
              </a:rPr>
              <a:t>•</a:t>
            </a:r>
            <a:r>
              <a:rPr dirty="0" baseline="-4761" sz="2625" spc="-284">
                <a:latin typeface="Symbol"/>
                <a:cs typeface="Symbol"/>
              </a:rPr>
              <a:t></a:t>
            </a:r>
            <a:r>
              <a:rPr dirty="0" baseline="-4761" sz="2625" spc="240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>
                <a:latin typeface="Times New Roman"/>
                <a:cs typeface="Times New Roman"/>
              </a:rPr>
              <a:t>   </a:t>
            </a:r>
            <a:r>
              <a:rPr dirty="0" baseline="-23809" sz="1050" spc="-97">
                <a:latin typeface="Times New Roman"/>
                <a:cs typeface="Times New Roman"/>
              </a:rPr>
              <a:t> </a:t>
            </a:r>
            <a:r>
              <a:rPr dirty="0" baseline="-4761" sz="2625" spc="-284">
                <a:latin typeface="Symbol"/>
                <a:cs typeface="Symbol"/>
              </a:rPr>
              <a:t></a:t>
            </a:r>
            <a:r>
              <a:rPr dirty="0" baseline="-4761" sz="2625" spc="-27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algn="ctr" marL="317500">
              <a:lnSpc>
                <a:spcPct val="100000"/>
              </a:lnSpc>
              <a:spcBef>
                <a:spcPts val="565"/>
              </a:spcBef>
            </a:pPr>
            <a:r>
              <a:rPr dirty="0" sz="1200" spc="15" i="1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 </a:t>
            </a:r>
            <a:r>
              <a:rPr dirty="0" sz="1200" spc="-130" i="1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Microsoft Sans Serif"/>
                <a:cs typeface="Microsoft Sans Serif"/>
              </a:rPr>
              <a:t>•</a:t>
            </a:r>
            <a:r>
              <a:rPr dirty="0" sz="1200">
                <a:latin typeface="Microsoft Sans Serif"/>
                <a:cs typeface="Microsoft Sans Serif"/>
              </a:rPr>
              <a:t> </a:t>
            </a:r>
            <a:r>
              <a:rPr dirty="0" sz="1200" spc="-114">
                <a:latin typeface="Microsoft Sans Serif"/>
                <a:cs typeface="Microsoft Sans Serif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>
                <a:latin typeface="Times New Roman"/>
                <a:cs typeface="Times New Roman"/>
              </a:rPr>
              <a:t>    </a:t>
            </a:r>
            <a:r>
              <a:rPr dirty="0" baseline="-23809" sz="105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actually compute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17447" y="2923032"/>
            <a:ext cx="5937885" cy="277495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algn="ctr" marR="304800">
              <a:lnSpc>
                <a:spcPts val="1760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b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c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63600" y="3355914"/>
            <a:ext cx="5497195" cy="101473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 b="1">
                <a:latin typeface="Calibri"/>
                <a:cs typeface="Calibri"/>
              </a:rPr>
              <a:t>scalar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equation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of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plane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Often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written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as,</a:t>
            </a:r>
            <a:endParaRPr sz="1100">
              <a:latin typeface="Calibri"/>
              <a:cs typeface="Calibri"/>
            </a:endParaRPr>
          </a:p>
          <a:p>
            <a:pPr algn="ctr" marL="71120"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ax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by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c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d</a:t>
            </a:r>
            <a:endParaRPr sz="11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260"/>
              </a:spcBef>
            </a:pP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a</a:t>
            </a:r>
            <a:r>
              <a:rPr dirty="0" sz="1200" spc="-25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c</a:t>
            </a:r>
            <a:r>
              <a:rPr dirty="0" sz="1200" spc="5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10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Calibri"/>
              <a:cs typeface="Calibri"/>
            </a:endParaRPr>
          </a:p>
          <a:p>
            <a:pPr marL="501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often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how 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equations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1632" y="4361106"/>
            <a:ext cx="574484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quickly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558383" y="4599702"/>
            <a:ext cx="41275" cy="191770"/>
            <a:chOff x="3558383" y="4599702"/>
            <a:chExt cx="41275" cy="191770"/>
          </a:xfrm>
        </p:grpSpPr>
        <p:sp>
          <p:nvSpPr>
            <p:cNvPr id="39" name="object 39"/>
            <p:cNvSpPr/>
            <p:nvPr/>
          </p:nvSpPr>
          <p:spPr>
            <a:xfrm>
              <a:off x="3562160" y="460347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3562160" y="469532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1" name="object 41"/>
          <p:cNvGrpSpPr/>
          <p:nvPr/>
        </p:nvGrpSpPr>
        <p:grpSpPr>
          <a:xfrm>
            <a:off x="3953274" y="4599701"/>
            <a:ext cx="41275" cy="191770"/>
            <a:chOff x="3953274" y="4599701"/>
            <a:chExt cx="41275" cy="191770"/>
          </a:xfrm>
        </p:grpSpPr>
        <p:sp>
          <p:nvSpPr>
            <p:cNvPr id="42" name="object 42"/>
            <p:cNvSpPr/>
            <p:nvPr/>
          </p:nvSpPr>
          <p:spPr>
            <a:xfrm>
              <a:off x="3957051" y="460347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3957051" y="469532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/>
          <p:cNvSpPr txBox="1"/>
          <p:nvPr/>
        </p:nvSpPr>
        <p:spPr>
          <a:xfrm>
            <a:off x="3307365" y="4566601"/>
            <a:ext cx="70231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n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322050" y="4469922"/>
            <a:ext cx="882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01700" y="4987513"/>
            <a:ext cx="187325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couple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examples.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2982800" y="7230591"/>
            <a:ext cx="41275" cy="188595"/>
            <a:chOff x="2982800" y="7230591"/>
            <a:chExt cx="41275" cy="188595"/>
          </a:xfrm>
        </p:grpSpPr>
        <p:sp>
          <p:nvSpPr>
            <p:cNvPr id="48" name="object 48"/>
            <p:cNvSpPr/>
            <p:nvPr/>
          </p:nvSpPr>
          <p:spPr>
            <a:xfrm>
              <a:off x="2986574" y="723436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374" y="0"/>
                  </a:moveTo>
                  <a:lnTo>
                    <a:pt x="0" y="90487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2986574" y="732485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374" y="90487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0" name="object 50"/>
          <p:cNvGrpSpPr/>
          <p:nvPr/>
        </p:nvGrpSpPr>
        <p:grpSpPr>
          <a:xfrm>
            <a:off x="3373364" y="7230591"/>
            <a:ext cx="41275" cy="188595"/>
            <a:chOff x="3373364" y="7230591"/>
            <a:chExt cx="41275" cy="188595"/>
          </a:xfrm>
        </p:grpSpPr>
        <p:sp>
          <p:nvSpPr>
            <p:cNvPr id="51" name="object 51"/>
            <p:cNvSpPr/>
            <p:nvPr/>
          </p:nvSpPr>
          <p:spPr>
            <a:xfrm>
              <a:off x="3377138" y="723436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74" y="90487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3377138" y="732485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74" y="0"/>
                  </a:moveTo>
                  <a:lnTo>
                    <a:pt x="0" y="90487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3" name="object 53"/>
          <p:cNvGrpSpPr/>
          <p:nvPr/>
        </p:nvGrpSpPr>
        <p:grpSpPr>
          <a:xfrm>
            <a:off x="4351164" y="7230591"/>
            <a:ext cx="41275" cy="188595"/>
            <a:chOff x="4351164" y="7230591"/>
            <a:chExt cx="41275" cy="188595"/>
          </a:xfrm>
        </p:grpSpPr>
        <p:sp>
          <p:nvSpPr>
            <p:cNvPr id="54" name="object 54"/>
            <p:cNvSpPr/>
            <p:nvPr/>
          </p:nvSpPr>
          <p:spPr>
            <a:xfrm>
              <a:off x="4354938" y="723436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74" y="0"/>
                  </a:moveTo>
                  <a:lnTo>
                    <a:pt x="0" y="90487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4354938" y="732485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74" y="90487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6" name="object 56"/>
          <p:cNvGrpSpPr/>
          <p:nvPr/>
        </p:nvGrpSpPr>
        <p:grpSpPr>
          <a:xfrm>
            <a:off x="4794174" y="7230591"/>
            <a:ext cx="41275" cy="188595"/>
            <a:chOff x="4794174" y="7230591"/>
            <a:chExt cx="41275" cy="188595"/>
          </a:xfrm>
        </p:grpSpPr>
        <p:sp>
          <p:nvSpPr>
            <p:cNvPr id="57" name="object 57"/>
            <p:cNvSpPr/>
            <p:nvPr/>
          </p:nvSpPr>
          <p:spPr>
            <a:xfrm>
              <a:off x="4797948" y="723436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74" y="90487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4797948" y="732485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74" y="0"/>
                  </a:moveTo>
                  <a:lnTo>
                    <a:pt x="0" y="90487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9" name="object 59"/>
          <p:cNvSpPr txBox="1"/>
          <p:nvPr/>
        </p:nvSpPr>
        <p:spPr>
          <a:xfrm>
            <a:off x="917447" y="5378196"/>
            <a:ext cx="5937885" cy="336550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755"/>
              </a:lnSpc>
            </a:pPr>
            <a:r>
              <a:rPr dirty="0" baseline="4629" sz="1800" spc="-7" b="1" i="1">
                <a:latin typeface="Times New Roman"/>
                <a:cs typeface="Times New Roman"/>
              </a:rPr>
              <a:t>Example </a:t>
            </a:r>
            <a:r>
              <a:rPr dirty="0" baseline="4629" sz="1800" b="1" i="1">
                <a:latin typeface="Times New Roman"/>
                <a:cs typeface="Times New Roman"/>
              </a:rPr>
              <a:t>1</a:t>
            </a:r>
            <a:r>
              <a:rPr dirty="0" baseline="4629" sz="1800" spc="494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Determine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equation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contains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points</a:t>
            </a:r>
            <a:r>
              <a:rPr dirty="0" baseline="5050" sz="1650" spc="33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100">
                <a:latin typeface="Symbol"/>
                <a:cs typeface="Symbol"/>
              </a:rPr>
              <a:t></a:t>
            </a:r>
            <a:r>
              <a:rPr dirty="0" baseline="4629" sz="1800" spc="-150">
                <a:latin typeface="Times New Roman"/>
                <a:cs typeface="Times New Roman"/>
              </a:rPr>
              <a:t>1,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</a:t>
            </a:r>
            <a:r>
              <a:rPr dirty="0" baseline="4629" sz="1800" spc="-22">
                <a:latin typeface="Times New Roman"/>
                <a:cs typeface="Times New Roman"/>
              </a:rPr>
              <a:t>2,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0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endParaRPr baseline="5050" sz="1650">
              <a:latin typeface="Calibri"/>
              <a:cs typeface="Calibri"/>
            </a:endParaRPr>
          </a:p>
          <a:p>
            <a:pPr marL="8763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Q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2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</a:t>
            </a:r>
            <a:r>
              <a:rPr dirty="0" baseline="5050" sz="1650">
                <a:latin typeface="Calibri"/>
                <a:cs typeface="Calibri"/>
              </a:rPr>
              <a:t>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3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  <a:spcBef>
                <a:spcPts val="169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8580" marR="71755">
              <a:lnSpc>
                <a:spcPts val="1450"/>
              </a:lnSpc>
              <a:spcBef>
                <a:spcPts val="55"/>
              </a:spcBef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plane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(we’ve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-5">
                <a:latin typeface="Calibri"/>
                <a:cs typeface="Calibri"/>
              </a:rPr>
              <a:t> three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we’re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cool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there)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</a:t>
            </a:r>
            <a:r>
              <a:rPr dirty="0" sz="1100">
                <a:latin typeface="Calibri"/>
                <a:cs typeface="Calibri"/>
              </a:rPr>
              <a:t>vector.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vector.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 however,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Cross</a:t>
            </a:r>
            <a:r>
              <a:rPr dirty="0" u="sng" sz="1100" spc="-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Product</a:t>
            </a:r>
            <a:r>
              <a:rPr dirty="0" sz="1100" spc="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</a:t>
            </a:r>
            <a:r>
              <a:rPr dirty="0" sz="1100" spc="-5">
                <a:latin typeface="Calibri"/>
                <a:cs typeface="Calibri"/>
              </a:rPr>
              <a:t> vectors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points.</a:t>
            </a:r>
            <a:endParaRPr sz="1100">
              <a:latin typeface="Calibri"/>
              <a:cs typeface="Calibri"/>
            </a:endParaRPr>
          </a:p>
          <a:p>
            <a:pPr algn="ctr" marR="357505">
              <a:lnSpc>
                <a:spcPct val="100000"/>
              </a:lnSpc>
              <a:spcBef>
                <a:spcPts val="395"/>
              </a:spcBef>
              <a:tabLst>
                <a:tab pos="138493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i="1">
                <a:latin typeface="Times New Roman"/>
                <a:cs typeface="Times New Roman"/>
              </a:rPr>
              <a:t>Q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67945" marR="121285">
              <a:lnSpc>
                <a:spcPct val="110000"/>
              </a:lnSpc>
              <a:spcBef>
                <a:spcPts val="265"/>
              </a:spcBef>
            </a:pP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vectors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many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vectors </a:t>
            </a:r>
            <a:r>
              <a:rPr dirty="0" sz="1100">
                <a:latin typeface="Calibri"/>
                <a:cs typeface="Calibri"/>
              </a:rPr>
              <a:t>to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 two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possibilities.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7945" marR="39370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cross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vectors.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are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 orthogonal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cross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71179" y="6654682"/>
            <a:ext cx="1596390" cy="187960"/>
          </a:xfrm>
          <a:custGeom>
            <a:avLst/>
            <a:gdLst/>
            <a:ahLst/>
            <a:cxnLst/>
            <a:rect l="l" t="t" r="r" b="b"/>
            <a:pathLst>
              <a:path w="1596389" h="187959">
                <a:moveTo>
                  <a:pt x="1563131" y="-6"/>
                </a:moveTo>
                <a:lnTo>
                  <a:pt x="33162" y="-6"/>
                </a:lnTo>
                <a:lnTo>
                  <a:pt x="8290" y="41743"/>
                </a:lnTo>
                <a:lnTo>
                  <a:pt x="0" y="93795"/>
                </a:lnTo>
                <a:lnTo>
                  <a:pt x="8290" y="145846"/>
                </a:lnTo>
                <a:lnTo>
                  <a:pt x="33162" y="187595"/>
                </a:lnTo>
                <a:lnTo>
                  <a:pt x="1563131" y="187595"/>
                </a:lnTo>
                <a:lnTo>
                  <a:pt x="1588003" y="145846"/>
                </a:lnTo>
                <a:lnTo>
                  <a:pt x="1596293" y="93795"/>
                </a:lnTo>
                <a:lnTo>
                  <a:pt x="1588003" y="41743"/>
                </a:lnTo>
                <a:lnTo>
                  <a:pt x="1563131" y="-6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902" y="8341701"/>
            <a:ext cx="4290695" cy="187960"/>
          </a:xfrm>
          <a:custGeom>
            <a:avLst/>
            <a:gdLst/>
            <a:ahLst/>
            <a:cxnLst/>
            <a:rect l="l" t="t" r="r" b="b"/>
            <a:pathLst>
              <a:path w="4290695" h="187959">
                <a:moveTo>
                  <a:pt x="4257164" y="-6"/>
                </a:moveTo>
                <a:lnTo>
                  <a:pt x="33162" y="-6"/>
                </a:lnTo>
                <a:lnTo>
                  <a:pt x="8290" y="41742"/>
                </a:lnTo>
                <a:lnTo>
                  <a:pt x="0" y="93794"/>
                </a:lnTo>
                <a:lnTo>
                  <a:pt x="8290" y="145846"/>
                </a:lnTo>
                <a:lnTo>
                  <a:pt x="33162" y="187595"/>
                </a:lnTo>
                <a:lnTo>
                  <a:pt x="4257164" y="187595"/>
                </a:lnTo>
                <a:lnTo>
                  <a:pt x="4282036" y="145846"/>
                </a:lnTo>
                <a:lnTo>
                  <a:pt x="4290326" y="93794"/>
                </a:lnTo>
                <a:lnTo>
                  <a:pt x="4282036" y="41742"/>
                </a:lnTo>
                <a:lnTo>
                  <a:pt x="4257164" y="-6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353640" y="7412140"/>
            <a:ext cx="3335020" cy="187960"/>
          </a:xfrm>
          <a:custGeom>
            <a:avLst/>
            <a:gdLst/>
            <a:ahLst/>
            <a:cxnLst/>
            <a:rect l="l" t="t" r="r" b="b"/>
            <a:pathLst>
              <a:path w="3335020" h="187959">
                <a:moveTo>
                  <a:pt x="3301541" y="-1"/>
                </a:moveTo>
                <a:lnTo>
                  <a:pt x="33161" y="-1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1" y="187595"/>
                </a:lnTo>
                <a:lnTo>
                  <a:pt x="3301541" y="187595"/>
                </a:lnTo>
                <a:lnTo>
                  <a:pt x="3326413" y="145847"/>
                </a:lnTo>
                <a:lnTo>
                  <a:pt x="3334703" y="93797"/>
                </a:lnTo>
                <a:lnTo>
                  <a:pt x="3326413" y="41746"/>
                </a:lnTo>
                <a:lnTo>
                  <a:pt x="3301541" y="-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952798" y="7309769"/>
            <a:ext cx="407670" cy="294005"/>
            <a:chOff x="952798" y="7309769"/>
            <a:chExt cx="407670" cy="294005"/>
          </a:xfrm>
        </p:grpSpPr>
        <p:sp>
          <p:nvSpPr>
            <p:cNvPr id="6" name="object 6"/>
            <p:cNvSpPr/>
            <p:nvPr/>
          </p:nvSpPr>
          <p:spPr>
            <a:xfrm>
              <a:off x="952798" y="7412098"/>
              <a:ext cx="280670" cy="187960"/>
            </a:xfrm>
            <a:custGeom>
              <a:avLst/>
              <a:gdLst/>
              <a:ahLst/>
              <a:cxnLst/>
              <a:rect l="l" t="t" r="r" b="b"/>
              <a:pathLst>
                <a:path w="280669" h="187959">
                  <a:moveTo>
                    <a:pt x="246977" y="-1"/>
                  </a:moveTo>
                  <a:lnTo>
                    <a:pt x="33162" y="-1"/>
                  </a:lnTo>
                  <a:lnTo>
                    <a:pt x="8290" y="41746"/>
                  </a:lnTo>
                  <a:lnTo>
                    <a:pt x="0" y="93796"/>
                  </a:lnTo>
                  <a:lnTo>
                    <a:pt x="8290" y="145846"/>
                  </a:lnTo>
                  <a:lnTo>
                    <a:pt x="33162" y="187595"/>
                  </a:lnTo>
                  <a:lnTo>
                    <a:pt x="246977" y="187595"/>
                  </a:lnTo>
                  <a:lnTo>
                    <a:pt x="271850" y="145846"/>
                  </a:lnTo>
                  <a:lnTo>
                    <a:pt x="280141" y="93796"/>
                  </a:lnTo>
                  <a:lnTo>
                    <a:pt x="271850" y="41746"/>
                  </a:lnTo>
                  <a:lnTo>
                    <a:pt x="246977" y="-1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1217137" y="7397255"/>
              <a:ext cx="136525" cy="206375"/>
            </a:xfrm>
            <a:custGeom>
              <a:avLst/>
              <a:gdLst/>
              <a:ahLst/>
              <a:cxnLst/>
              <a:rect l="l" t="t" r="r" b="b"/>
              <a:pathLst>
                <a:path w="136525" h="206375">
                  <a:moveTo>
                    <a:pt x="100985" y="-1"/>
                  </a:moveTo>
                  <a:lnTo>
                    <a:pt x="35011" y="-1"/>
                  </a:lnTo>
                  <a:lnTo>
                    <a:pt x="11670" y="35460"/>
                  </a:lnTo>
                  <a:lnTo>
                    <a:pt x="0" y="79622"/>
                  </a:lnTo>
                  <a:lnTo>
                    <a:pt x="0" y="126685"/>
                  </a:lnTo>
                  <a:lnTo>
                    <a:pt x="11670" y="170848"/>
                  </a:lnTo>
                  <a:lnTo>
                    <a:pt x="35011" y="206308"/>
                  </a:lnTo>
                  <a:lnTo>
                    <a:pt x="100985" y="206308"/>
                  </a:lnTo>
                  <a:lnTo>
                    <a:pt x="124325" y="170848"/>
                  </a:lnTo>
                  <a:lnTo>
                    <a:pt x="135996" y="126685"/>
                  </a:lnTo>
                  <a:lnTo>
                    <a:pt x="135996" y="79622"/>
                  </a:lnTo>
                  <a:lnTo>
                    <a:pt x="124325" y="35460"/>
                  </a:lnTo>
                  <a:lnTo>
                    <a:pt x="100985" y="-1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1228936" y="7309769"/>
              <a:ext cx="131445" cy="208279"/>
            </a:xfrm>
            <a:custGeom>
              <a:avLst/>
              <a:gdLst/>
              <a:ahLst/>
              <a:cxnLst/>
              <a:rect l="l" t="t" r="r" b="b"/>
              <a:pathLst>
                <a:path w="131444" h="208279">
                  <a:moveTo>
                    <a:pt x="96169" y="-1"/>
                  </a:moveTo>
                  <a:lnTo>
                    <a:pt x="35247" y="-1"/>
                  </a:lnTo>
                  <a:lnTo>
                    <a:pt x="11749" y="35698"/>
                  </a:lnTo>
                  <a:lnTo>
                    <a:pt x="0" y="80160"/>
                  </a:lnTo>
                  <a:lnTo>
                    <a:pt x="0" y="127541"/>
                  </a:lnTo>
                  <a:lnTo>
                    <a:pt x="11749" y="172002"/>
                  </a:lnTo>
                  <a:lnTo>
                    <a:pt x="35247" y="207704"/>
                  </a:lnTo>
                  <a:lnTo>
                    <a:pt x="96169" y="207704"/>
                  </a:lnTo>
                  <a:lnTo>
                    <a:pt x="119669" y="172002"/>
                  </a:lnTo>
                  <a:lnTo>
                    <a:pt x="131418" y="127541"/>
                  </a:lnTo>
                  <a:lnTo>
                    <a:pt x="131418" y="80160"/>
                  </a:lnTo>
                  <a:lnTo>
                    <a:pt x="119669" y="35698"/>
                  </a:lnTo>
                  <a:lnTo>
                    <a:pt x="96169" y="-1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6360686" y="7113823"/>
            <a:ext cx="273050" cy="295275"/>
            <a:chOff x="6360686" y="7113823"/>
            <a:chExt cx="273050" cy="295275"/>
          </a:xfrm>
        </p:grpSpPr>
        <p:sp>
          <p:nvSpPr>
            <p:cNvPr id="10" name="object 10"/>
            <p:cNvSpPr/>
            <p:nvPr/>
          </p:nvSpPr>
          <p:spPr>
            <a:xfrm>
              <a:off x="6360686" y="7216916"/>
              <a:ext cx="141605" cy="187960"/>
            </a:xfrm>
            <a:custGeom>
              <a:avLst/>
              <a:gdLst/>
              <a:ahLst/>
              <a:cxnLst/>
              <a:rect l="l" t="t" r="r" b="b"/>
              <a:pathLst>
                <a:path w="141604" h="187959">
                  <a:moveTo>
                    <a:pt x="107885" y="-2"/>
                  </a:moveTo>
                  <a:lnTo>
                    <a:pt x="33156" y="-2"/>
                  </a:lnTo>
                  <a:lnTo>
                    <a:pt x="8284" y="41746"/>
                  </a:lnTo>
                  <a:lnTo>
                    <a:pt x="-5" y="93796"/>
                  </a:lnTo>
                  <a:lnTo>
                    <a:pt x="8284" y="145847"/>
                  </a:lnTo>
                  <a:lnTo>
                    <a:pt x="33156" y="187595"/>
                  </a:lnTo>
                  <a:lnTo>
                    <a:pt x="107885" y="187595"/>
                  </a:lnTo>
                  <a:lnTo>
                    <a:pt x="132757" y="145847"/>
                  </a:lnTo>
                  <a:lnTo>
                    <a:pt x="141047" y="93796"/>
                  </a:lnTo>
                  <a:lnTo>
                    <a:pt x="132757" y="41746"/>
                  </a:lnTo>
                  <a:lnTo>
                    <a:pt x="107885" y="-2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6487813" y="7201617"/>
              <a:ext cx="144780" cy="207645"/>
            </a:xfrm>
            <a:custGeom>
              <a:avLst/>
              <a:gdLst/>
              <a:ahLst/>
              <a:cxnLst/>
              <a:rect l="l" t="t" r="r" b="b"/>
              <a:pathLst>
                <a:path w="144779" h="207645">
                  <a:moveTo>
                    <a:pt x="109041" y="-2"/>
                  </a:moveTo>
                  <a:lnTo>
                    <a:pt x="35128" y="-2"/>
                  </a:lnTo>
                  <a:lnTo>
                    <a:pt x="11705" y="35583"/>
                  </a:lnTo>
                  <a:lnTo>
                    <a:pt x="-5" y="79901"/>
                  </a:lnTo>
                  <a:lnTo>
                    <a:pt x="-5" y="127129"/>
                  </a:lnTo>
                  <a:lnTo>
                    <a:pt x="11705" y="171446"/>
                  </a:lnTo>
                  <a:lnTo>
                    <a:pt x="35128" y="207031"/>
                  </a:lnTo>
                  <a:lnTo>
                    <a:pt x="109041" y="207031"/>
                  </a:lnTo>
                  <a:lnTo>
                    <a:pt x="132464" y="171446"/>
                  </a:lnTo>
                  <a:lnTo>
                    <a:pt x="144176" y="127129"/>
                  </a:lnTo>
                  <a:lnTo>
                    <a:pt x="144176" y="79901"/>
                  </a:lnTo>
                  <a:lnTo>
                    <a:pt x="132464" y="35583"/>
                  </a:lnTo>
                  <a:lnTo>
                    <a:pt x="109041" y="-2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6501820" y="7113823"/>
              <a:ext cx="131445" cy="208915"/>
            </a:xfrm>
            <a:custGeom>
              <a:avLst/>
              <a:gdLst/>
              <a:ahLst/>
              <a:cxnLst/>
              <a:rect l="l" t="t" r="r" b="b"/>
              <a:pathLst>
                <a:path w="131445" h="208915">
                  <a:moveTo>
                    <a:pt x="95976" y="-2"/>
                  </a:moveTo>
                  <a:lnTo>
                    <a:pt x="35366" y="-2"/>
                  </a:lnTo>
                  <a:lnTo>
                    <a:pt x="11784" y="35823"/>
                  </a:lnTo>
                  <a:lnTo>
                    <a:pt x="-5" y="80440"/>
                  </a:lnTo>
                  <a:lnTo>
                    <a:pt x="-5" y="127988"/>
                  </a:lnTo>
                  <a:lnTo>
                    <a:pt x="11784" y="172605"/>
                  </a:lnTo>
                  <a:lnTo>
                    <a:pt x="35366" y="208432"/>
                  </a:lnTo>
                  <a:lnTo>
                    <a:pt x="95976" y="208432"/>
                  </a:lnTo>
                  <a:lnTo>
                    <a:pt x="119557" y="172605"/>
                  </a:lnTo>
                  <a:lnTo>
                    <a:pt x="131348" y="127988"/>
                  </a:lnTo>
                  <a:lnTo>
                    <a:pt x="131348" y="80440"/>
                  </a:lnTo>
                  <a:lnTo>
                    <a:pt x="119557" y="35823"/>
                  </a:lnTo>
                  <a:lnTo>
                    <a:pt x="95976" y="-2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/>
          <p:nvPr/>
        </p:nvSpPr>
        <p:spPr>
          <a:xfrm>
            <a:off x="1285115" y="4777113"/>
            <a:ext cx="4483735" cy="187960"/>
          </a:xfrm>
          <a:custGeom>
            <a:avLst/>
            <a:gdLst/>
            <a:ahLst/>
            <a:cxnLst/>
            <a:rect l="l" t="t" r="r" b="b"/>
            <a:pathLst>
              <a:path w="4483735" h="187960">
                <a:moveTo>
                  <a:pt x="4450529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3" y="187590"/>
                </a:lnTo>
                <a:lnTo>
                  <a:pt x="4450529" y="187590"/>
                </a:lnTo>
                <a:lnTo>
                  <a:pt x="4475401" y="145843"/>
                </a:lnTo>
                <a:lnTo>
                  <a:pt x="4483692" y="93795"/>
                </a:lnTo>
                <a:lnTo>
                  <a:pt x="4475401" y="41746"/>
                </a:lnTo>
                <a:lnTo>
                  <a:pt x="4450529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175214" y="954849"/>
            <a:ext cx="0" cy="695325"/>
          </a:xfrm>
          <a:custGeom>
            <a:avLst/>
            <a:gdLst/>
            <a:ahLst/>
            <a:cxnLst/>
            <a:rect l="l" t="t" r="r" b="b"/>
            <a:pathLst>
              <a:path w="0" h="695325">
                <a:moveTo>
                  <a:pt x="0" y="0"/>
                </a:moveTo>
                <a:lnTo>
                  <a:pt x="0" y="695325"/>
                </a:lnTo>
              </a:path>
            </a:pathLst>
          </a:custGeom>
          <a:ln w="75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816186" y="954848"/>
            <a:ext cx="0" cy="695325"/>
          </a:xfrm>
          <a:custGeom>
            <a:avLst/>
            <a:gdLst/>
            <a:ahLst/>
            <a:cxnLst/>
            <a:rect l="l" t="t" r="r" b="b"/>
            <a:pathLst>
              <a:path w="0" h="695325">
                <a:moveTo>
                  <a:pt x="0" y="0"/>
                </a:moveTo>
                <a:lnTo>
                  <a:pt x="0" y="695325"/>
                </a:lnTo>
              </a:path>
            </a:pathLst>
          </a:custGeom>
          <a:ln w="75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2240665" y="1175510"/>
            <a:ext cx="90614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n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i="1">
                <a:latin typeface="Times New Roman"/>
                <a:cs typeface="Times New Roman"/>
              </a:rPr>
              <a:t>Q</a:t>
            </a:r>
            <a:r>
              <a:rPr dirty="0" sz="1200" spc="-1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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15204" y="1129790"/>
            <a:ext cx="977900" cy="4826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1905">
              <a:lnSpc>
                <a:spcPct val="125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8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k 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81249" y="901190"/>
            <a:ext cx="1127760" cy="71120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48260">
              <a:lnSpc>
                <a:spcPct val="100000"/>
              </a:lnSpc>
              <a:spcBef>
                <a:spcPts val="459"/>
              </a:spcBef>
              <a:tabLst>
                <a:tab pos="331470" algn="l"/>
                <a:tab pos="533400" algn="l"/>
                <a:tab pos="788035" algn="l"/>
                <a:tab pos="1071880" algn="l"/>
              </a:tabLst>
            </a:pP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endParaRPr sz="1200">
              <a:latin typeface="Times New Roman"/>
              <a:cs typeface="Times New Roman"/>
            </a:endParaRPr>
          </a:p>
          <a:p>
            <a:pPr marL="48260">
              <a:lnSpc>
                <a:spcPct val="100000"/>
              </a:lnSpc>
              <a:spcBef>
                <a:spcPts val="360"/>
              </a:spcBef>
              <a:tabLst>
                <a:tab pos="308610" algn="l"/>
                <a:tab pos="539750" algn="l"/>
                <a:tab pos="788670" algn="l"/>
              </a:tabLst>
            </a:pPr>
            <a:r>
              <a:rPr dirty="0" sz="1200">
                <a:latin typeface="Times New Roman"/>
                <a:cs typeface="Times New Roman"/>
              </a:rPr>
              <a:t>2	3	4	2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  <a:tabLst>
                <a:tab pos="306070" algn="l"/>
                <a:tab pos="539750" algn="l"/>
                <a:tab pos="752475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	</a:t>
            </a:r>
            <a:r>
              <a:rPr dirty="0" sz="1200">
                <a:latin typeface="Times New Roman"/>
                <a:cs typeface="Times New Roman"/>
              </a:rPr>
              <a:t>1	2	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221686" y="825448"/>
            <a:ext cx="10966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0670" algn="l"/>
                <a:tab pos="513715" algn="l"/>
                <a:tab pos="752475" algn="l"/>
                <a:tab pos="1021080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r>
              <a:rPr dirty="0" baseline="4629" sz="1800" spc="-1064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479320" y="1039722"/>
            <a:ext cx="5435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4170" algn="l"/>
              </a:tabLst>
            </a:pPr>
            <a:r>
              <a:rPr dirty="0" sz="1200" spc="-400">
                <a:latin typeface="Microsoft Sans Serif"/>
                <a:cs typeface="Microsoft Sans Serif"/>
              </a:rPr>
              <a:t>–––→	</a:t>
            </a:r>
            <a:r>
              <a:rPr dirty="0" sz="1200" spc="-405">
                <a:latin typeface="Microsoft Sans Serif"/>
                <a:cs typeface="Microsoft Sans Serif"/>
              </a:rPr>
              <a:t>–––→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533070" y="1054048"/>
            <a:ext cx="6750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2260" algn="l"/>
                <a:tab pos="599440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endParaRPr baseline="4629" sz="1800">
              <a:latin typeface="Microsoft Sans Serif"/>
              <a:cs typeface="Microsoft Sans Serif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55314" y="1080260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73327" y="1846549"/>
            <a:ext cx="3915410" cy="10185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9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  <a:p>
            <a:pPr marL="1750695">
              <a:lnSpc>
                <a:spcPts val="1830"/>
              </a:lnSpc>
            </a:pP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Times New Roman"/>
                <a:cs typeface="Times New Roman"/>
              </a:rPr>
              <a:t>8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Times New Roman"/>
                <a:cs typeface="Times New Roman"/>
              </a:rPr>
              <a:t>5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algn="r" marR="139065">
              <a:lnSpc>
                <a:spcPct val="100000"/>
              </a:lnSpc>
              <a:spcBef>
                <a:spcPts val="334"/>
              </a:spcBef>
            </a:pP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8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18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5">
                <a:latin typeface="Calibri"/>
                <a:cs typeface="Calibri"/>
              </a:rPr>
              <a:t> any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914400" y="914399"/>
            <a:ext cx="5943600" cy="1967864"/>
          </a:xfrm>
          <a:custGeom>
            <a:avLst/>
            <a:gdLst/>
            <a:ahLst/>
            <a:cxnLst/>
            <a:rect l="l" t="t" r="r" b="b"/>
            <a:pathLst>
              <a:path w="5943600" h="196786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1961388"/>
                </a:lnTo>
                <a:lnTo>
                  <a:pt x="6096" y="196138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1961388"/>
                </a:lnTo>
                <a:lnTo>
                  <a:pt x="0" y="1967484"/>
                </a:lnTo>
                <a:lnTo>
                  <a:pt x="6096" y="1967484"/>
                </a:lnTo>
                <a:lnTo>
                  <a:pt x="5937504" y="1967484"/>
                </a:lnTo>
                <a:lnTo>
                  <a:pt x="5943600" y="1967484"/>
                </a:lnTo>
                <a:lnTo>
                  <a:pt x="5943600" y="196138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986027" y="3047275"/>
            <a:ext cx="458406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2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200" spc="45">
                <a:latin typeface="Symbol"/>
                <a:cs typeface="Symbol"/>
              </a:rPr>
              <a:t></a:t>
            </a: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z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1243489" y="3287785"/>
            <a:ext cx="41275" cy="191770"/>
            <a:chOff x="1243489" y="3287785"/>
            <a:chExt cx="41275" cy="191770"/>
          </a:xfrm>
        </p:grpSpPr>
        <p:sp>
          <p:nvSpPr>
            <p:cNvPr id="27" name="object 27"/>
            <p:cNvSpPr/>
            <p:nvPr/>
          </p:nvSpPr>
          <p:spPr>
            <a:xfrm>
              <a:off x="1247266" y="32915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1247266" y="338340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9" name="object 29"/>
          <p:cNvGrpSpPr/>
          <p:nvPr/>
        </p:nvGrpSpPr>
        <p:grpSpPr>
          <a:xfrm>
            <a:off x="2138442" y="3287785"/>
            <a:ext cx="41275" cy="191770"/>
            <a:chOff x="2138442" y="3287785"/>
            <a:chExt cx="41275" cy="191770"/>
          </a:xfrm>
        </p:grpSpPr>
        <p:sp>
          <p:nvSpPr>
            <p:cNvPr id="30" name="object 30"/>
            <p:cNvSpPr/>
            <p:nvPr/>
          </p:nvSpPr>
          <p:spPr>
            <a:xfrm>
              <a:off x="2142219" y="32915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2142219" y="338340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/>
          <p:cNvSpPr txBox="1"/>
          <p:nvPr/>
        </p:nvSpPr>
        <p:spPr>
          <a:xfrm>
            <a:off x="1009935" y="3254692"/>
            <a:ext cx="112395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5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1019857" y="3158014"/>
            <a:ext cx="755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237195" y="3269996"/>
            <a:ext cx="1980564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neither.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85979" y="3660756"/>
            <a:ext cx="5797550" cy="39116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1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be.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pick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normal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2414113" y="4096765"/>
            <a:ext cx="41275" cy="191770"/>
            <a:chOff x="2414113" y="4096765"/>
            <a:chExt cx="41275" cy="191770"/>
          </a:xfrm>
        </p:grpSpPr>
        <p:sp>
          <p:nvSpPr>
            <p:cNvPr id="37" name="object 37"/>
            <p:cNvSpPr/>
            <p:nvPr/>
          </p:nvSpPr>
          <p:spPr>
            <a:xfrm>
              <a:off x="2417890" y="410054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2417890" y="419238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9" name="object 39"/>
          <p:cNvGrpSpPr/>
          <p:nvPr/>
        </p:nvGrpSpPr>
        <p:grpSpPr>
          <a:xfrm>
            <a:off x="2882823" y="4096765"/>
            <a:ext cx="41275" cy="191770"/>
            <a:chOff x="2882823" y="4096765"/>
            <a:chExt cx="41275" cy="191770"/>
          </a:xfrm>
        </p:grpSpPr>
        <p:sp>
          <p:nvSpPr>
            <p:cNvPr id="40" name="object 40"/>
            <p:cNvSpPr/>
            <p:nvPr/>
          </p:nvSpPr>
          <p:spPr>
            <a:xfrm>
              <a:off x="2886600" y="410054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2886600" y="419238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/>
          <p:nvPr/>
        </p:nvSpPr>
        <p:spPr>
          <a:xfrm>
            <a:off x="2190480" y="3967002"/>
            <a:ext cx="755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1234565" y="4368456"/>
            <a:ext cx="41275" cy="191135"/>
            <a:chOff x="1234565" y="4368456"/>
            <a:chExt cx="41275" cy="191135"/>
          </a:xfrm>
        </p:grpSpPr>
        <p:sp>
          <p:nvSpPr>
            <p:cNvPr id="44" name="object 44"/>
            <p:cNvSpPr/>
            <p:nvPr/>
          </p:nvSpPr>
          <p:spPr>
            <a:xfrm>
              <a:off x="1238354" y="437224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471" y="0"/>
                  </a:moveTo>
                  <a:lnTo>
                    <a:pt x="0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1238354" y="44638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471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6" name="object 46"/>
          <p:cNvGrpSpPr/>
          <p:nvPr/>
        </p:nvGrpSpPr>
        <p:grpSpPr>
          <a:xfrm>
            <a:off x="1705164" y="4368457"/>
            <a:ext cx="41275" cy="191135"/>
            <a:chOff x="1705164" y="4368457"/>
            <a:chExt cx="41275" cy="191135"/>
          </a:xfrm>
        </p:grpSpPr>
        <p:sp>
          <p:nvSpPr>
            <p:cNvPr id="47" name="object 47"/>
            <p:cNvSpPr/>
            <p:nvPr/>
          </p:nvSpPr>
          <p:spPr>
            <a:xfrm>
              <a:off x="1708954" y="43722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471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1708954" y="446386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471" y="0"/>
                  </a:moveTo>
                  <a:lnTo>
                    <a:pt x="0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/>
          <p:nvPr/>
        </p:nvSpPr>
        <p:spPr>
          <a:xfrm>
            <a:off x="985979" y="3978312"/>
            <a:ext cx="5359400" cy="568960"/>
          </a:xfrm>
          <a:prstGeom prst="rect">
            <a:avLst/>
          </a:prstGeom>
        </p:spPr>
        <p:txBody>
          <a:bodyPr wrap="square" lIns="0" tIns="1009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795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n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420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1,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31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  <a:p>
            <a:pPr marL="21590">
              <a:lnSpc>
                <a:spcPct val="100000"/>
              </a:lnSpc>
              <a:spcBef>
                <a:spcPts val="700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86009" y="4757716"/>
            <a:ext cx="5706110" cy="583565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R="5080">
              <a:lnSpc>
                <a:spcPct val="108300"/>
              </a:lnSpc>
              <a:spcBef>
                <a:spcPts val="7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orthogonal.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think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this </a:t>
            </a:r>
            <a:r>
              <a:rPr dirty="0" sz="1100">
                <a:latin typeface="Calibri"/>
                <a:cs typeface="Calibri"/>
              </a:rPr>
              <a:t>makes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sense.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n</a:t>
            </a:r>
            <a:r>
              <a:rPr dirty="0" sz="1200" spc="16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v</a:t>
            </a:r>
            <a:r>
              <a:rPr dirty="0" sz="1200" spc="25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parallel, then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v</a:t>
            </a:r>
            <a:r>
              <a:rPr dirty="0" sz="1200" spc="25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orthogonal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v</a:t>
            </a:r>
            <a:r>
              <a:rPr dirty="0" sz="1200" spc="25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vectors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plane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86009" y="5514738"/>
            <a:ext cx="909319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788642" y="5753538"/>
            <a:ext cx="0" cy="695325"/>
          </a:xfrm>
          <a:custGeom>
            <a:avLst/>
            <a:gdLst/>
            <a:ahLst/>
            <a:cxnLst/>
            <a:rect l="l" t="t" r="r" b="b"/>
            <a:pathLst>
              <a:path w="0" h="695325">
                <a:moveTo>
                  <a:pt x="0" y="0"/>
                </a:moveTo>
                <a:lnTo>
                  <a:pt x="0" y="695325"/>
                </a:lnTo>
              </a:path>
            </a:pathLst>
          </a:custGeom>
          <a:ln w="75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3490474" y="5753538"/>
            <a:ext cx="0" cy="695325"/>
          </a:xfrm>
          <a:custGeom>
            <a:avLst/>
            <a:gdLst/>
            <a:ahLst/>
            <a:cxnLst/>
            <a:rect l="l" t="t" r="r" b="b"/>
            <a:pathLst>
              <a:path w="0" h="695325">
                <a:moveTo>
                  <a:pt x="0" y="0"/>
                </a:moveTo>
                <a:lnTo>
                  <a:pt x="0" y="695325"/>
                </a:lnTo>
              </a:path>
            </a:pathLst>
          </a:custGeom>
          <a:ln w="75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3899384" y="5928485"/>
            <a:ext cx="1219835" cy="48260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34290">
              <a:lnSpc>
                <a:spcPct val="100000"/>
              </a:lnSpc>
              <a:spcBef>
                <a:spcPts val="459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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6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347955" y="5624142"/>
            <a:ext cx="1675764" cy="787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99745">
              <a:lnSpc>
                <a:spcPts val="1200"/>
              </a:lnSpc>
              <a:spcBef>
                <a:spcPts val="100"/>
              </a:spcBef>
              <a:tabLst>
                <a:tab pos="798195" algn="l"/>
                <a:tab pos="1061720" algn="l"/>
                <a:tab pos="1300480" algn="l"/>
                <a:tab pos="1599565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r>
              <a:rPr dirty="0" baseline="4629" sz="1800" spc="-1064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marL="494665">
              <a:lnSpc>
                <a:spcPts val="1200"/>
              </a:lnSpc>
              <a:tabLst>
                <a:tab pos="808990" algn="l"/>
                <a:tab pos="1040765" algn="l"/>
                <a:tab pos="1296035" algn="l"/>
                <a:tab pos="1610360" algn="l"/>
              </a:tabLst>
            </a:pPr>
            <a:r>
              <a:rPr dirty="0" sz="1200" i="1">
                <a:latin typeface="Times New Roman"/>
                <a:cs typeface="Times New Roman"/>
              </a:rPr>
              <a:t>i	j	k	i	j</a:t>
            </a:r>
            <a:endParaRPr sz="1200">
              <a:latin typeface="Times New Roman"/>
              <a:cs typeface="Times New Roman"/>
            </a:endParaRPr>
          </a:p>
          <a:p>
            <a:pPr algn="r" marR="247015">
              <a:lnSpc>
                <a:spcPct val="100000"/>
              </a:lnSpc>
              <a:spcBef>
                <a:spcPts val="360"/>
              </a:spcBef>
              <a:tabLst>
                <a:tab pos="784225" algn="l"/>
                <a:tab pos="1047750" algn="l"/>
                <a:tab pos="1260475" algn="l"/>
              </a:tabLst>
            </a:pPr>
            <a:r>
              <a:rPr dirty="0" sz="1200" i="1">
                <a:latin typeface="Times New Roman"/>
                <a:cs typeface="Times New Roman"/>
              </a:rPr>
              <a:t>n</a:t>
            </a:r>
            <a:r>
              <a:rPr dirty="0" sz="1200" spc="-1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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r" marR="295910">
              <a:lnSpc>
                <a:spcPct val="100000"/>
              </a:lnSpc>
              <a:spcBef>
                <a:spcPts val="360"/>
              </a:spcBef>
              <a:tabLst>
                <a:tab pos="255904" algn="l"/>
                <a:tab pos="553720" algn="l"/>
                <a:tab pos="800735" algn="l"/>
              </a:tabLst>
            </a:pPr>
            <a:r>
              <a:rPr dirty="0" sz="1200">
                <a:latin typeface="Times New Roman"/>
                <a:cs typeface="Times New Roman"/>
              </a:rPr>
              <a:t>0	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	</a:t>
            </a:r>
            <a:r>
              <a:rPr dirty="0" sz="1200">
                <a:latin typeface="Times New Roman"/>
                <a:cs typeface="Times New Roman"/>
              </a:rPr>
              <a:t>4	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280876" y="5852742"/>
            <a:ext cx="8305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01625" algn="l"/>
                <a:tab pos="527050" algn="l"/>
                <a:tab pos="755015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r>
              <a:rPr dirty="0" baseline="4629" sz="1800" spc="-1064">
                <a:latin typeface="Microsoft Sans Serif"/>
                <a:cs typeface="Microsoft Sans Serif"/>
              </a:rPr>
              <a:t>	</a:t>
            </a:r>
            <a:r>
              <a:rPr dirty="0" baseline="2314" sz="1800" spc="-1064">
                <a:latin typeface="Microsoft Sans Serif"/>
                <a:cs typeface="Microsoft Sans Serif"/>
              </a:rPr>
              <a:t>→</a:t>
            </a:r>
            <a:endParaRPr baseline="2314" sz="1800">
              <a:latin typeface="Microsoft Sans Serif"/>
              <a:cs typeface="Microsoft Sans Serif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362606" y="5878955"/>
            <a:ext cx="2736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98120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985948" y="6645625"/>
            <a:ext cx="5624195" cy="224980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 the</a:t>
            </a:r>
            <a:r>
              <a:rPr dirty="0" sz="1100" spc="-5">
                <a:latin typeface="Calibri"/>
                <a:cs typeface="Calibri"/>
              </a:rPr>
              <a:t>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algn="just" marR="5080">
              <a:lnSpc>
                <a:spcPct val="10770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let’s check to see if the plane and line are parallel.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10">
                <a:latin typeface="Calibri"/>
                <a:cs typeface="Calibri"/>
              </a:rPr>
              <a:t>line </a:t>
            </a:r>
            <a:r>
              <a:rPr dirty="0" sz="1100" spc="-5">
                <a:latin typeface="Calibri"/>
                <a:cs typeface="Calibri"/>
              </a:rPr>
              <a:t>is parallel to the plane then any </a:t>
            </a:r>
            <a:r>
              <a:rPr dirty="0" sz="1100">
                <a:latin typeface="Calibri"/>
                <a:cs typeface="Calibri"/>
              </a:rPr>
              <a:t> vector </a:t>
            </a:r>
            <a:r>
              <a:rPr dirty="0" sz="1100" spc="-5">
                <a:latin typeface="Calibri"/>
                <a:cs typeface="Calibri"/>
              </a:rPr>
              <a:t>parallel to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line will be orthogonal to the normal </a:t>
            </a:r>
            <a:r>
              <a:rPr dirty="0" sz="1100">
                <a:latin typeface="Calibri"/>
                <a:cs typeface="Calibri"/>
              </a:rPr>
              <a:t>vector of the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other </a:t>
            </a:r>
            <a:r>
              <a:rPr dirty="0" sz="1100" spc="-5">
                <a:latin typeface="Calibri"/>
                <a:cs typeface="Calibri"/>
              </a:rPr>
              <a:t>words, if </a:t>
            </a:r>
            <a:r>
              <a:rPr dirty="0" sz="1200" spc="-20" i="1">
                <a:latin typeface="Times New Roman"/>
                <a:cs typeface="Times New Roman"/>
              </a:rPr>
              <a:t>n 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v</a:t>
            </a:r>
            <a:r>
              <a:rPr dirty="0" sz="1200" spc="24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algn="just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  <a:p>
            <a:pPr algn="ctr" marL="176530">
              <a:lnSpc>
                <a:spcPct val="100000"/>
              </a:lnSpc>
              <a:spcBef>
                <a:spcPts val="114"/>
              </a:spcBef>
            </a:pPr>
            <a:r>
              <a:rPr dirty="0" sz="1200" spc="50" i="1">
                <a:latin typeface="Times New Roman"/>
                <a:cs typeface="Times New Roman"/>
              </a:rPr>
              <a:t>n</a:t>
            </a:r>
            <a:r>
              <a:rPr dirty="0" sz="1200" spc="-55">
                <a:latin typeface="Microsoft Sans Serif"/>
                <a:cs typeface="Microsoft Sans Serif"/>
              </a:rPr>
              <a:t>•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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R="1356360">
              <a:lnSpc>
                <a:spcPts val="29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 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neither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>
                <a:latin typeface="Calibri"/>
                <a:cs typeface="Calibri"/>
              </a:rPr>
              <a:t> nor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9" name="object 59"/>
          <p:cNvSpPr/>
          <p:nvPr/>
        </p:nvSpPr>
        <p:spPr>
          <a:xfrm>
            <a:off x="914400" y="3066287"/>
            <a:ext cx="5943600" cy="5846445"/>
          </a:xfrm>
          <a:custGeom>
            <a:avLst/>
            <a:gdLst/>
            <a:ahLst/>
            <a:cxnLst/>
            <a:rect l="l" t="t" r="r" b="b"/>
            <a:pathLst>
              <a:path w="5943600" h="584644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839968"/>
                </a:lnTo>
                <a:lnTo>
                  <a:pt x="6096" y="583996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839968"/>
                </a:lnTo>
                <a:lnTo>
                  <a:pt x="0" y="5846064"/>
                </a:lnTo>
                <a:lnTo>
                  <a:pt x="6096" y="5846064"/>
                </a:lnTo>
                <a:lnTo>
                  <a:pt x="5937504" y="5846064"/>
                </a:lnTo>
                <a:lnTo>
                  <a:pt x="5943600" y="5846064"/>
                </a:lnTo>
                <a:lnTo>
                  <a:pt x="5943600" y="583996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147059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" name="object 5"/>
          <p:cNvGrpSpPr/>
          <p:nvPr/>
        </p:nvGrpSpPr>
        <p:grpSpPr>
          <a:xfrm>
            <a:off x="2951124" y="4994595"/>
            <a:ext cx="41275" cy="195580"/>
            <a:chOff x="2951124" y="4994595"/>
            <a:chExt cx="41275" cy="195580"/>
          </a:xfrm>
        </p:grpSpPr>
        <p:sp>
          <p:nvSpPr>
            <p:cNvPr id="6" name="object 6"/>
            <p:cNvSpPr/>
            <p:nvPr/>
          </p:nvSpPr>
          <p:spPr>
            <a:xfrm>
              <a:off x="2954904" y="4998375"/>
              <a:ext cx="33655" cy="93980"/>
            </a:xfrm>
            <a:custGeom>
              <a:avLst/>
              <a:gdLst/>
              <a:ahLst/>
              <a:cxnLst/>
              <a:rect l="l" t="t" r="r" b="b"/>
              <a:pathLst>
                <a:path w="33655" h="93979">
                  <a:moveTo>
                    <a:pt x="33273" y="0"/>
                  </a:moveTo>
                  <a:lnTo>
                    <a:pt x="0" y="9371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954904" y="5092094"/>
              <a:ext cx="33655" cy="93980"/>
            </a:xfrm>
            <a:custGeom>
              <a:avLst/>
              <a:gdLst/>
              <a:ahLst/>
              <a:cxnLst/>
              <a:rect l="l" t="t" r="r" b="b"/>
              <a:pathLst>
                <a:path w="33655" h="93979">
                  <a:moveTo>
                    <a:pt x="0" y="0"/>
                  </a:moveTo>
                  <a:lnTo>
                    <a:pt x="33273" y="9371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3433197" y="4994595"/>
            <a:ext cx="41275" cy="195580"/>
            <a:chOff x="3433197" y="4994595"/>
            <a:chExt cx="41275" cy="195580"/>
          </a:xfrm>
        </p:grpSpPr>
        <p:sp>
          <p:nvSpPr>
            <p:cNvPr id="9" name="object 9"/>
            <p:cNvSpPr/>
            <p:nvPr/>
          </p:nvSpPr>
          <p:spPr>
            <a:xfrm>
              <a:off x="3436977" y="4998375"/>
              <a:ext cx="33655" cy="93980"/>
            </a:xfrm>
            <a:custGeom>
              <a:avLst/>
              <a:gdLst/>
              <a:ahLst/>
              <a:cxnLst/>
              <a:rect l="l" t="t" r="r" b="b"/>
              <a:pathLst>
                <a:path w="33654" h="93979">
                  <a:moveTo>
                    <a:pt x="0" y="0"/>
                  </a:moveTo>
                  <a:lnTo>
                    <a:pt x="33273" y="9371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436977" y="5092094"/>
              <a:ext cx="33655" cy="93980"/>
            </a:xfrm>
            <a:custGeom>
              <a:avLst/>
              <a:gdLst/>
              <a:ahLst/>
              <a:cxnLst/>
              <a:rect l="l" t="t" r="r" b="b"/>
              <a:pathLst>
                <a:path w="33654" h="93979">
                  <a:moveTo>
                    <a:pt x="33273" y="0"/>
                  </a:moveTo>
                  <a:lnTo>
                    <a:pt x="0" y="9371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/>
          <p:cNvGrpSpPr/>
          <p:nvPr/>
        </p:nvGrpSpPr>
        <p:grpSpPr>
          <a:xfrm>
            <a:off x="4771671" y="4994595"/>
            <a:ext cx="41275" cy="195580"/>
            <a:chOff x="4771671" y="4994595"/>
            <a:chExt cx="41275" cy="195580"/>
          </a:xfrm>
        </p:grpSpPr>
        <p:sp>
          <p:nvSpPr>
            <p:cNvPr id="12" name="object 12"/>
            <p:cNvSpPr/>
            <p:nvPr/>
          </p:nvSpPr>
          <p:spPr>
            <a:xfrm>
              <a:off x="4775451" y="4998375"/>
              <a:ext cx="33655" cy="93980"/>
            </a:xfrm>
            <a:custGeom>
              <a:avLst/>
              <a:gdLst/>
              <a:ahLst/>
              <a:cxnLst/>
              <a:rect l="l" t="t" r="r" b="b"/>
              <a:pathLst>
                <a:path w="33654" h="93979">
                  <a:moveTo>
                    <a:pt x="33273" y="0"/>
                  </a:moveTo>
                  <a:lnTo>
                    <a:pt x="0" y="9371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775451" y="5092094"/>
              <a:ext cx="33655" cy="93980"/>
            </a:xfrm>
            <a:custGeom>
              <a:avLst/>
              <a:gdLst/>
              <a:ahLst/>
              <a:cxnLst/>
              <a:rect l="l" t="t" r="r" b="b"/>
              <a:pathLst>
                <a:path w="33654" h="93979">
                  <a:moveTo>
                    <a:pt x="0" y="0"/>
                  </a:moveTo>
                  <a:lnTo>
                    <a:pt x="33273" y="9371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5139663" y="4994595"/>
            <a:ext cx="41275" cy="195580"/>
            <a:chOff x="5139663" y="4994595"/>
            <a:chExt cx="41275" cy="195580"/>
          </a:xfrm>
        </p:grpSpPr>
        <p:sp>
          <p:nvSpPr>
            <p:cNvPr id="15" name="object 15"/>
            <p:cNvSpPr/>
            <p:nvPr/>
          </p:nvSpPr>
          <p:spPr>
            <a:xfrm>
              <a:off x="5143443" y="4998375"/>
              <a:ext cx="33655" cy="93980"/>
            </a:xfrm>
            <a:custGeom>
              <a:avLst/>
              <a:gdLst/>
              <a:ahLst/>
              <a:cxnLst/>
              <a:rect l="l" t="t" r="r" b="b"/>
              <a:pathLst>
                <a:path w="33654" h="93979">
                  <a:moveTo>
                    <a:pt x="0" y="0"/>
                  </a:moveTo>
                  <a:lnTo>
                    <a:pt x="33273" y="9371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143443" y="5092094"/>
              <a:ext cx="33655" cy="93980"/>
            </a:xfrm>
            <a:custGeom>
              <a:avLst/>
              <a:gdLst/>
              <a:ahLst/>
              <a:cxnLst/>
              <a:rect l="l" t="t" r="r" b="b"/>
              <a:pathLst>
                <a:path w="33654" h="93979">
                  <a:moveTo>
                    <a:pt x="33273" y="0"/>
                  </a:moveTo>
                  <a:lnTo>
                    <a:pt x="0" y="9371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/>
          <p:nvPr/>
        </p:nvSpPr>
        <p:spPr>
          <a:xfrm>
            <a:off x="901602" y="900176"/>
            <a:ext cx="5898515" cy="57988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1-3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Equations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b="1">
                <a:latin typeface="Calibri"/>
                <a:cs typeface="Calibri"/>
              </a:rPr>
              <a:t>of</a:t>
            </a:r>
            <a:r>
              <a:rPr dirty="0" sz="1600" spc="-5" b="1">
                <a:latin typeface="Calibri"/>
                <a:cs typeface="Calibri"/>
              </a:rPr>
              <a:t> Planes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baseline="2525" sz="1650">
                <a:latin typeface="Calibri"/>
                <a:cs typeface="Calibri"/>
              </a:rPr>
              <a:t>1. </a:t>
            </a:r>
            <a:r>
              <a:rPr dirty="0" baseline="2525" sz="1650" spc="-7">
                <a:latin typeface="Calibri"/>
                <a:cs typeface="Calibri"/>
              </a:rPr>
              <a:t>Write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down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equation</a:t>
            </a:r>
            <a:r>
              <a:rPr dirty="0" baseline="2525" sz="1650">
                <a:latin typeface="Calibri"/>
                <a:cs typeface="Calibri"/>
              </a:rPr>
              <a:t> of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containing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points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55">
                <a:latin typeface="Symbol"/>
                <a:cs typeface="Symbol"/>
              </a:rPr>
              <a:t></a:t>
            </a:r>
            <a:r>
              <a:rPr dirty="0" baseline="4273" sz="1950" spc="-82">
                <a:latin typeface="Times New Roman"/>
                <a:cs typeface="Times New Roman"/>
              </a:rPr>
              <a:t>4,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</a:t>
            </a:r>
            <a:r>
              <a:rPr dirty="0" baseline="4273" sz="1950" spc="-67">
                <a:latin typeface="Times New Roman"/>
                <a:cs typeface="Times New Roman"/>
              </a:rPr>
              <a:t>3,1</a:t>
            </a:r>
            <a:r>
              <a:rPr dirty="0" sz="1700" spc="-45">
                <a:latin typeface="Symbol"/>
                <a:cs typeface="Symbol"/>
              </a:rPr>
              <a:t></a:t>
            </a:r>
            <a:r>
              <a:rPr dirty="0" baseline="2525" sz="1650" spc="-67">
                <a:latin typeface="Calibri"/>
                <a:cs typeface="Calibri"/>
              </a:rPr>
              <a:t>,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55">
                <a:latin typeface="Symbol"/>
                <a:cs typeface="Symbol"/>
              </a:rPr>
              <a:t>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82">
                <a:latin typeface="Times New Roman"/>
                <a:cs typeface="Times New Roman"/>
              </a:rPr>
              <a:t>3,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135">
                <a:latin typeface="Symbol"/>
                <a:cs typeface="Symbol"/>
              </a:rPr>
              <a:t></a:t>
            </a:r>
            <a:r>
              <a:rPr dirty="0" baseline="4273" sz="1950" spc="-135">
                <a:latin typeface="Times New Roman"/>
                <a:cs typeface="Times New Roman"/>
              </a:rPr>
              <a:t>1,1</a:t>
            </a:r>
            <a:r>
              <a:rPr dirty="0" sz="1700" spc="-90">
                <a:latin typeface="Symbol"/>
                <a:cs typeface="Symbol"/>
              </a:rPr>
              <a:t></a:t>
            </a:r>
            <a:r>
              <a:rPr dirty="0" sz="1700" spc="1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sz="1700" spc="-75">
                <a:latin typeface="Symbol"/>
                <a:cs typeface="Symbol"/>
              </a:rPr>
              <a:t></a:t>
            </a:r>
            <a:r>
              <a:rPr dirty="0" baseline="4273" sz="1950" spc="-112">
                <a:latin typeface="Times New Roman"/>
                <a:cs typeface="Times New Roman"/>
              </a:rPr>
              <a:t>4,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Symbol"/>
                <a:cs typeface="Symbol"/>
              </a:rPr>
              <a:t></a:t>
            </a:r>
            <a:r>
              <a:rPr dirty="0" baseline="4273" sz="1950" spc="-44">
                <a:latin typeface="Times New Roman"/>
                <a:cs typeface="Times New Roman"/>
              </a:rPr>
              <a:t>2,8</a:t>
            </a:r>
            <a:r>
              <a:rPr dirty="0" sz="1700" spc="-30">
                <a:latin typeface="Symbol"/>
                <a:cs typeface="Symbol"/>
              </a:rPr>
              <a:t></a:t>
            </a:r>
            <a:r>
              <a:rPr dirty="0" baseline="2525" sz="1650" spc="-44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2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“name”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algn="ctr" marL="71120">
              <a:lnSpc>
                <a:spcPct val="100000"/>
              </a:lnSpc>
              <a:tabLst>
                <a:tab pos="1457960" algn="l"/>
                <a:tab pos="2983865" algn="l"/>
              </a:tabLst>
            </a:pPr>
            <a:r>
              <a:rPr dirty="0" baseline="4273" sz="1950" spc="-82" i="1">
                <a:latin typeface="Times New Roman"/>
                <a:cs typeface="Times New Roman"/>
              </a:rPr>
              <a:t>P</a:t>
            </a:r>
            <a:r>
              <a:rPr dirty="0" baseline="4273" sz="1950" spc="-37" i="1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Times New Roman"/>
                <a:cs typeface="Times New Roman"/>
              </a:rPr>
              <a:t>4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157">
                <a:latin typeface="Times New Roman"/>
                <a:cs typeface="Times New Roman"/>
              </a:rPr>
              <a:t>3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20">
                <a:latin typeface="Times New Roman"/>
                <a:cs typeface="Times New Roman"/>
              </a:rPr>
              <a:t>1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>
                <a:latin typeface="Times New Roman"/>
                <a:cs typeface="Times New Roman"/>
              </a:rPr>
              <a:t>	</a:t>
            </a:r>
            <a:r>
              <a:rPr dirty="0" baseline="4273" sz="1950" spc="-97" i="1">
                <a:latin typeface="Times New Roman"/>
                <a:cs typeface="Times New Roman"/>
              </a:rPr>
              <a:t>Q</a:t>
            </a:r>
            <a:r>
              <a:rPr dirty="0" baseline="4273" sz="1950" spc="-44" i="1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157">
                <a:latin typeface="Times New Roman"/>
                <a:cs typeface="Times New Roman"/>
              </a:rPr>
              <a:t>3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240">
                <a:latin typeface="Times New Roman"/>
                <a:cs typeface="Times New Roman"/>
              </a:rPr>
              <a:t>1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20">
                <a:latin typeface="Times New Roman"/>
                <a:cs typeface="Times New Roman"/>
              </a:rPr>
              <a:t>1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>
                <a:latin typeface="Times New Roman"/>
                <a:cs typeface="Times New Roman"/>
              </a:rPr>
              <a:t>	</a:t>
            </a:r>
            <a:r>
              <a:rPr dirty="0" baseline="4273" sz="1950" spc="-82" i="1">
                <a:latin typeface="Times New Roman"/>
                <a:cs typeface="Times New Roman"/>
              </a:rPr>
              <a:t>R</a:t>
            </a:r>
            <a:r>
              <a:rPr dirty="0" baseline="4273" sz="1950" spc="-37" i="1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Times New Roman"/>
                <a:cs typeface="Times New Roman"/>
              </a:rPr>
              <a:t>4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2</a:t>
            </a:r>
            <a:r>
              <a:rPr dirty="0" baseline="4273" sz="1950" spc="97">
                <a:latin typeface="Times New Roman"/>
                <a:cs typeface="Times New Roman"/>
              </a:rPr>
              <a:t>,</a:t>
            </a:r>
            <a:r>
              <a:rPr dirty="0" baseline="4273" sz="1950" spc="-7">
                <a:latin typeface="Times New Roman"/>
                <a:cs typeface="Times New Roman"/>
              </a:rPr>
              <a:t>8</a:t>
            </a:r>
            <a:r>
              <a:rPr dirty="0" sz="1700" spc="-170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  <a:p>
            <a:pPr marL="12700" marR="5080">
              <a:lnSpc>
                <a:spcPct val="110000"/>
              </a:lnSpc>
              <a:spcBef>
                <a:spcPts val="1689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three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problem!)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vector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5">
                <a:latin typeface="Calibri"/>
                <a:cs typeface="Calibri"/>
              </a:rPr>
              <a:t> 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812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those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we’re </a:t>
            </a:r>
            <a:r>
              <a:rPr dirty="0" sz="1100">
                <a:latin typeface="Calibri"/>
                <a:cs typeface="Calibri"/>
              </a:rPr>
              <a:t> given.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 there are </a:t>
            </a:r>
            <a:r>
              <a:rPr dirty="0" sz="1100">
                <a:latin typeface="Calibri"/>
                <a:cs typeface="Calibri"/>
              </a:rPr>
              <a:t>lots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 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00">
              <a:latin typeface="Calibri"/>
              <a:cs typeface="Calibri"/>
            </a:endParaRPr>
          </a:p>
          <a:p>
            <a:pPr algn="ctr" marL="17780">
              <a:lnSpc>
                <a:spcPct val="100000"/>
              </a:lnSpc>
              <a:tabLst>
                <a:tab pos="1854835" algn="l"/>
              </a:tabLst>
            </a:pPr>
            <a:r>
              <a:rPr dirty="0" sz="1250" spc="-40" i="1">
                <a:latin typeface="Times New Roman"/>
                <a:cs typeface="Times New Roman"/>
              </a:rPr>
              <a:t>P</a:t>
            </a:r>
            <a:r>
              <a:rPr dirty="0" sz="1250" spc="-40" i="1">
                <a:latin typeface="Times New Roman"/>
                <a:cs typeface="Times New Roman"/>
              </a:rPr>
              <a:t>Q</a:t>
            </a:r>
            <a:r>
              <a:rPr dirty="0" sz="1250" spc="-20" i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50" spc="90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</a:t>
            </a:r>
            <a:r>
              <a:rPr dirty="0" sz="1250" spc="-20">
                <a:latin typeface="Times New Roman"/>
                <a:cs typeface="Times New Roman"/>
              </a:rPr>
              <a:t>7,</a:t>
            </a:r>
            <a:r>
              <a:rPr dirty="0" sz="1250" spc="-165">
                <a:latin typeface="Times New Roman"/>
                <a:cs typeface="Times New Roman"/>
              </a:rPr>
              <a:t> </a:t>
            </a:r>
            <a:r>
              <a:rPr dirty="0" sz="1250" spc="-50">
                <a:latin typeface="Times New Roman"/>
                <a:cs typeface="Times New Roman"/>
              </a:rPr>
              <a:t>2</a:t>
            </a:r>
            <a:r>
              <a:rPr dirty="0" sz="1250" spc="-15">
                <a:latin typeface="Times New Roman"/>
                <a:cs typeface="Times New Roman"/>
              </a:rPr>
              <a:t>,</a:t>
            </a:r>
            <a:r>
              <a:rPr dirty="0" sz="1250" spc="-1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Times New Roman"/>
                <a:cs typeface="Times New Roman"/>
              </a:rPr>
              <a:t>0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50" spc="-40" i="1">
                <a:latin typeface="Times New Roman"/>
                <a:cs typeface="Times New Roman"/>
              </a:rPr>
              <a:t>P</a:t>
            </a:r>
            <a:r>
              <a:rPr dirty="0" sz="1250" spc="-35" i="1">
                <a:latin typeface="Times New Roman"/>
                <a:cs typeface="Times New Roman"/>
              </a:rPr>
              <a:t>R</a:t>
            </a:r>
            <a:r>
              <a:rPr dirty="0" sz="1250" spc="-20" i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50" spc="70">
                <a:latin typeface="Times New Roman"/>
                <a:cs typeface="Times New Roman"/>
              </a:rPr>
              <a:t> </a:t>
            </a:r>
            <a:r>
              <a:rPr dirty="0" sz="1250" spc="-50">
                <a:latin typeface="Times New Roman"/>
                <a:cs typeface="Times New Roman"/>
              </a:rPr>
              <a:t>0</a:t>
            </a:r>
            <a:r>
              <a:rPr dirty="0" sz="1250">
                <a:latin typeface="Times New Roman"/>
                <a:cs typeface="Times New Roman"/>
              </a:rPr>
              <a:t>,</a:t>
            </a:r>
            <a:r>
              <a:rPr dirty="0" sz="1250" spc="-145">
                <a:latin typeface="Times New Roman"/>
                <a:cs typeface="Times New Roman"/>
              </a:rPr>
              <a:t>1</a:t>
            </a:r>
            <a:r>
              <a:rPr dirty="0" sz="1250" spc="-15">
                <a:latin typeface="Times New Roman"/>
                <a:cs typeface="Times New Roman"/>
              </a:rPr>
              <a:t>,</a:t>
            </a:r>
            <a:r>
              <a:rPr dirty="0" sz="1250" spc="-1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Times New Roman"/>
                <a:cs typeface="Times New Roman"/>
              </a:rPr>
              <a:t>7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7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 marR="10223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cross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vectors.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cross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 (and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normal!)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get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cross product.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365827" y="6925834"/>
            <a:ext cx="0" cy="670560"/>
          </a:xfrm>
          <a:custGeom>
            <a:avLst/>
            <a:gdLst/>
            <a:ahLst/>
            <a:cxnLst/>
            <a:rect l="l" t="t" r="r" b="b"/>
            <a:pathLst>
              <a:path w="0" h="670559">
                <a:moveTo>
                  <a:pt x="0" y="0"/>
                </a:moveTo>
                <a:lnTo>
                  <a:pt x="0" y="670406"/>
                </a:lnTo>
              </a:path>
            </a:pathLst>
          </a:custGeom>
          <a:ln w="754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020831" y="6925834"/>
            <a:ext cx="0" cy="670560"/>
          </a:xfrm>
          <a:custGeom>
            <a:avLst/>
            <a:gdLst/>
            <a:ahLst/>
            <a:cxnLst/>
            <a:rect l="l" t="t" r="r" b="b"/>
            <a:pathLst>
              <a:path w="0" h="670559">
                <a:moveTo>
                  <a:pt x="0" y="0"/>
                </a:moveTo>
                <a:lnTo>
                  <a:pt x="0" y="670406"/>
                </a:lnTo>
              </a:path>
            </a:pathLst>
          </a:custGeom>
          <a:ln w="754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1431593" y="7138130"/>
            <a:ext cx="1125855" cy="201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50" spc="25" i="1">
                <a:latin typeface="Times New Roman"/>
                <a:cs typeface="Times New Roman"/>
              </a:rPr>
              <a:t>n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P</a:t>
            </a:r>
            <a:r>
              <a:rPr dirty="0" sz="1150" spc="35" i="1">
                <a:latin typeface="Times New Roman"/>
                <a:cs typeface="Times New Roman"/>
              </a:rPr>
              <a:t>Q</a:t>
            </a:r>
            <a:r>
              <a:rPr dirty="0" sz="1150" spc="-1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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P</a:t>
            </a:r>
            <a:r>
              <a:rPr dirty="0" sz="1150" spc="30" i="1">
                <a:latin typeface="Times New Roman"/>
                <a:cs typeface="Times New Roman"/>
              </a:rPr>
              <a:t>R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7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13505" y="6800630"/>
            <a:ext cx="3446145" cy="7600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8415">
              <a:lnSpc>
                <a:spcPts val="1150"/>
              </a:lnSpc>
              <a:spcBef>
                <a:spcPts val="105"/>
              </a:spcBef>
              <a:tabLst>
                <a:tab pos="293370" algn="l"/>
                <a:tab pos="526415" algn="l"/>
                <a:tab pos="829944" algn="l"/>
                <a:tab pos="1104900" algn="l"/>
              </a:tabLst>
            </a:pPr>
            <a:r>
              <a:rPr dirty="0" sz="1150" spc="-660">
                <a:latin typeface="Microsoft Sans Serif"/>
                <a:cs typeface="Microsoft Sans Serif"/>
              </a:rPr>
              <a:t>→	→	</a:t>
            </a:r>
            <a:r>
              <a:rPr dirty="0" baseline="4830" sz="1725" spc="-989">
                <a:latin typeface="Microsoft Sans Serif"/>
                <a:cs typeface="Microsoft Sans Serif"/>
              </a:rPr>
              <a:t>→	</a:t>
            </a:r>
            <a:r>
              <a:rPr dirty="0" sz="1150" spc="-660">
                <a:latin typeface="Microsoft Sans Serif"/>
                <a:cs typeface="Microsoft Sans Serif"/>
              </a:rPr>
              <a:t>→	→</a:t>
            </a:r>
            <a:endParaRPr sz="1150">
              <a:latin typeface="Microsoft Sans Serif"/>
              <a:cs typeface="Microsoft Sans Serif"/>
            </a:endParaRPr>
          </a:p>
          <a:p>
            <a:pPr marL="13335">
              <a:lnSpc>
                <a:spcPts val="1005"/>
              </a:lnSpc>
              <a:tabLst>
                <a:tab pos="304165" algn="l"/>
                <a:tab pos="505459" algn="l"/>
                <a:tab pos="824865" algn="l"/>
                <a:tab pos="1115695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i	j	</a:t>
            </a:r>
            <a:r>
              <a:rPr dirty="0" sz="1150" spc="20" i="1">
                <a:latin typeface="Times New Roman"/>
                <a:cs typeface="Times New Roman"/>
              </a:rPr>
              <a:t>k	</a:t>
            </a:r>
            <a:r>
              <a:rPr dirty="0" sz="1150" spc="10" i="1">
                <a:latin typeface="Times New Roman"/>
                <a:cs typeface="Times New Roman"/>
              </a:rPr>
              <a:t>i	j</a:t>
            </a:r>
            <a:endParaRPr sz="1150">
              <a:latin typeface="Times New Roman"/>
              <a:cs typeface="Times New Roman"/>
            </a:endParaRPr>
          </a:p>
          <a:p>
            <a:pPr marL="280670">
              <a:lnSpc>
                <a:spcPts val="2014"/>
              </a:lnSpc>
              <a:tabLst>
                <a:tab pos="511175" algn="l"/>
                <a:tab pos="782320" algn="l"/>
                <a:tab pos="1092200" algn="l"/>
              </a:tabLst>
            </a:pP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7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1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7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r>
              <a:rPr dirty="0" sz="1150" spc="7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baseline="-4629" sz="2700" spc="-165">
                <a:latin typeface="Symbol"/>
                <a:cs typeface="Symbol"/>
              </a:rPr>
              <a:t>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49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-100" i="1">
                <a:latin typeface="Times New Roman"/>
                <a:cs typeface="Times New Roman"/>
              </a:rPr>
              <a:t> </a:t>
            </a:r>
            <a:r>
              <a:rPr dirty="0" baseline="-4629" sz="2700" spc="-307">
                <a:latin typeface="Symbol"/>
                <a:cs typeface="Symbol"/>
              </a:rPr>
              <a:t></a:t>
            </a:r>
            <a:r>
              <a:rPr dirty="0" baseline="-4629" sz="2700" spc="-28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49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7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endParaRPr sz="11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5"/>
              </a:spcBef>
              <a:tabLst>
                <a:tab pos="278765" algn="l"/>
                <a:tab pos="509905" algn="l"/>
                <a:tab pos="823594" algn="l"/>
                <a:tab pos="1090295" algn="l"/>
              </a:tabLst>
            </a:pPr>
            <a:r>
              <a:rPr dirty="0" sz="1150" spc="25">
                <a:latin typeface="Times New Roman"/>
                <a:cs typeface="Times New Roman"/>
              </a:rPr>
              <a:t>0	1	7	0	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670318" y="7007262"/>
            <a:ext cx="543560" cy="201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43535" algn="l"/>
              </a:tabLst>
            </a:pPr>
            <a:r>
              <a:rPr dirty="0" sz="1150" spc="-375">
                <a:latin typeface="Microsoft Sans Serif"/>
                <a:cs typeface="Microsoft Sans Serif"/>
              </a:rPr>
              <a:t>–––→	</a:t>
            </a:r>
            <a:r>
              <a:rPr dirty="0" sz="1150" spc="-380">
                <a:latin typeface="Microsoft Sans Serif"/>
                <a:cs typeface="Microsoft Sans Serif"/>
              </a:rPr>
              <a:t>–––→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868496" y="7021038"/>
            <a:ext cx="2006600" cy="201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14325" algn="l"/>
                <a:tab pos="831215" algn="l"/>
                <a:tab pos="1250950" algn="l"/>
                <a:tab pos="1628775" algn="l"/>
                <a:tab pos="1931035" algn="l"/>
              </a:tabLst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baseline="4830" sz="1725" spc="-989">
                <a:latin typeface="Microsoft Sans Serif"/>
                <a:cs typeface="Microsoft Sans Serif"/>
              </a:rPr>
              <a:t>→</a:t>
            </a:r>
            <a:r>
              <a:rPr dirty="0" baseline="4830" sz="1725" spc="-989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baseline="4830" sz="1725" spc="-989">
                <a:latin typeface="Microsoft Sans Serif"/>
                <a:cs typeface="Microsoft Sans Serif"/>
              </a:rPr>
              <a:t>→</a:t>
            </a:r>
            <a:endParaRPr baseline="4830" sz="1725"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446290" y="7046293"/>
            <a:ext cx="88265" cy="201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00" y="7791673"/>
            <a:ext cx="5801360" cy="12877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“trick”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cross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three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choose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point simply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could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78453"/>
            <a:ext cx="1647189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80840" y="1496400"/>
            <a:ext cx="4145279" cy="216535"/>
          </a:xfrm>
          <a:prstGeom prst="rect">
            <a:avLst/>
          </a:prstGeom>
          <a:ln w="7488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10160">
              <a:lnSpc>
                <a:spcPts val="1485"/>
              </a:lnSpc>
              <a:tabLst>
                <a:tab pos="2384425" algn="l"/>
                <a:tab pos="2847975" algn="l"/>
              </a:tabLst>
            </a:pPr>
            <a:r>
              <a:rPr dirty="0" baseline="5291" sz="1575" spc="104">
                <a:latin typeface="Times New Roman"/>
                <a:cs typeface="Times New Roman"/>
              </a:rPr>
              <a:t>14</a:t>
            </a:r>
            <a:r>
              <a:rPr dirty="0" baseline="5291" sz="1575" spc="-232">
                <a:latin typeface="Times New Roman"/>
                <a:cs typeface="Times New Roman"/>
              </a:rPr>
              <a:t> </a:t>
            </a:r>
            <a:r>
              <a:rPr dirty="0" sz="1400" spc="-75">
                <a:latin typeface="Symbol"/>
                <a:cs typeface="Symbol"/>
              </a:rPr>
              <a:t></a:t>
            </a:r>
            <a:r>
              <a:rPr dirty="0" sz="1400" spc="-195">
                <a:latin typeface="Times New Roman"/>
                <a:cs typeface="Times New Roman"/>
              </a:rPr>
              <a:t> </a:t>
            </a:r>
            <a:r>
              <a:rPr dirty="0" baseline="5291" sz="1575" spc="89" i="1">
                <a:latin typeface="Times New Roman"/>
                <a:cs typeface="Times New Roman"/>
              </a:rPr>
              <a:t>x</a:t>
            </a:r>
            <a:r>
              <a:rPr dirty="0" baseline="5291" sz="1575" spc="-75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</a:t>
            </a:r>
            <a:r>
              <a:rPr dirty="0" baseline="5291" sz="1575" spc="-97">
                <a:latin typeface="Times New Roman"/>
                <a:cs typeface="Times New Roman"/>
              </a:rPr>
              <a:t> </a:t>
            </a:r>
            <a:r>
              <a:rPr dirty="0" baseline="5291" sz="1575" spc="195">
                <a:latin typeface="Times New Roman"/>
                <a:cs typeface="Times New Roman"/>
              </a:rPr>
              <a:t>4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165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</a:t>
            </a:r>
            <a:r>
              <a:rPr dirty="0" baseline="5291" sz="1575" spc="-67">
                <a:latin typeface="Times New Roman"/>
                <a:cs typeface="Times New Roman"/>
              </a:rPr>
              <a:t> </a:t>
            </a:r>
            <a:r>
              <a:rPr dirty="0" baseline="5291" sz="1575" spc="104">
                <a:latin typeface="Times New Roman"/>
                <a:cs typeface="Times New Roman"/>
              </a:rPr>
              <a:t>49</a:t>
            </a:r>
            <a:r>
              <a:rPr dirty="0" baseline="5291" sz="1575" spc="-232">
                <a:latin typeface="Times New Roman"/>
                <a:cs typeface="Times New Roman"/>
              </a:rPr>
              <a:t> </a:t>
            </a:r>
            <a:r>
              <a:rPr dirty="0" sz="1400" spc="-75">
                <a:latin typeface="Symbol"/>
                <a:cs typeface="Symbol"/>
              </a:rPr>
              <a:t></a:t>
            </a:r>
            <a:r>
              <a:rPr dirty="0" sz="1400" spc="-140">
                <a:latin typeface="Times New Roman"/>
                <a:cs typeface="Times New Roman"/>
              </a:rPr>
              <a:t> </a:t>
            </a:r>
            <a:r>
              <a:rPr dirty="0" baseline="5291" sz="1575" spc="89" i="1">
                <a:latin typeface="Times New Roman"/>
                <a:cs typeface="Times New Roman"/>
              </a:rPr>
              <a:t>y</a:t>
            </a:r>
            <a:r>
              <a:rPr dirty="0" baseline="5291" sz="1575" spc="-44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</a:t>
            </a:r>
            <a:r>
              <a:rPr dirty="0" baseline="5291" sz="1575" spc="-120">
                <a:latin typeface="Times New Roman"/>
                <a:cs typeface="Times New Roman"/>
              </a:rPr>
              <a:t> </a:t>
            </a:r>
            <a:r>
              <a:rPr dirty="0" baseline="5291" sz="1575" spc="135">
                <a:latin typeface="Times New Roman"/>
                <a:cs typeface="Times New Roman"/>
              </a:rPr>
              <a:t>3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160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</a:t>
            </a:r>
            <a:r>
              <a:rPr dirty="0" baseline="5291" sz="1575" spc="-120">
                <a:latin typeface="Times New Roman"/>
                <a:cs typeface="Times New Roman"/>
              </a:rPr>
              <a:t> </a:t>
            </a:r>
            <a:r>
              <a:rPr dirty="0" baseline="5291" sz="1575" spc="104">
                <a:latin typeface="Times New Roman"/>
                <a:cs typeface="Times New Roman"/>
              </a:rPr>
              <a:t>7</a:t>
            </a:r>
            <a:r>
              <a:rPr dirty="0" baseline="5291" sz="1575" spc="-202">
                <a:latin typeface="Times New Roman"/>
                <a:cs typeface="Times New Roman"/>
              </a:rPr>
              <a:t> </a:t>
            </a:r>
            <a:r>
              <a:rPr dirty="0" sz="1400" spc="-75">
                <a:latin typeface="Symbol"/>
                <a:cs typeface="Symbol"/>
              </a:rPr>
              <a:t></a:t>
            </a:r>
            <a:r>
              <a:rPr dirty="0" sz="1400" spc="-195">
                <a:latin typeface="Times New Roman"/>
                <a:cs typeface="Times New Roman"/>
              </a:rPr>
              <a:t> </a:t>
            </a:r>
            <a:r>
              <a:rPr dirty="0" baseline="5291" sz="1575" spc="82" i="1">
                <a:latin typeface="Times New Roman"/>
                <a:cs typeface="Times New Roman"/>
              </a:rPr>
              <a:t>z</a:t>
            </a:r>
            <a:r>
              <a:rPr dirty="0" baseline="5291" sz="1575" spc="-30" i="1">
                <a:latin typeface="Times New Roman"/>
                <a:cs typeface="Times New Roman"/>
              </a:rPr>
              <a:t> </a:t>
            </a:r>
            <a:r>
              <a:rPr dirty="0" baseline="5291" sz="1575" spc="217">
                <a:latin typeface="Symbol"/>
                <a:cs typeface="Symbol"/>
              </a:rPr>
              <a:t></a:t>
            </a:r>
            <a:r>
              <a:rPr dirty="0" baseline="5291" sz="1575" spc="52">
                <a:latin typeface="Times New Roman"/>
                <a:cs typeface="Times New Roman"/>
              </a:rPr>
              <a:t>1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90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</a:t>
            </a:r>
            <a:r>
              <a:rPr dirty="0" baseline="5291" sz="1575" spc="-7">
                <a:latin typeface="Times New Roman"/>
                <a:cs typeface="Times New Roman"/>
              </a:rPr>
              <a:t> </a:t>
            </a:r>
            <a:r>
              <a:rPr dirty="0" baseline="5291" sz="1575" spc="104">
                <a:latin typeface="Times New Roman"/>
                <a:cs typeface="Times New Roman"/>
              </a:rPr>
              <a:t>0</a:t>
            </a:r>
            <a:r>
              <a:rPr dirty="0" baseline="5291" sz="1575">
                <a:latin typeface="Times New Roman"/>
                <a:cs typeface="Times New Roman"/>
              </a:rPr>
              <a:t>	</a:t>
            </a:r>
            <a:r>
              <a:rPr dirty="0" baseline="5291" sz="1575" spc="202">
                <a:latin typeface="Symbol"/>
                <a:cs typeface="Symbol"/>
              </a:rPr>
              <a:t></a:t>
            </a:r>
            <a:r>
              <a:rPr dirty="0" baseline="5291" sz="1575">
                <a:latin typeface="Times New Roman"/>
                <a:cs typeface="Times New Roman"/>
              </a:rPr>
              <a:t>	</a:t>
            </a:r>
            <a:r>
              <a:rPr dirty="0" baseline="5291" sz="1575" spc="104">
                <a:latin typeface="Times New Roman"/>
                <a:cs typeface="Times New Roman"/>
              </a:rPr>
              <a:t>1</a:t>
            </a:r>
            <a:r>
              <a:rPr dirty="0" baseline="5291" sz="1575" spc="217">
                <a:latin typeface="Times New Roman"/>
                <a:cs typeface="Times New Roman"/>
              </a:rPr>
              <a:t>4</a:t>
            </a:r>
            <a:r>
              <a:rPr dirty="0" baseline="5291" sz="1575" spc="89" i="1">
                <a:latin typeface="Times New Roman"/>
                <a:cs typeface="Times New Roman"/>
              </a:rPr>
              <a:t>x</a:t>
            </a:r>
            <a:r>
              <a:rPr dirty="0" baseline="5291" sz="1575" spc="-75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</a:t>
            </a:r>
            <a:r>
              <a:rPr dirty="0" baseline="5291" sz="1575" spc="-67">
                <a:latin typeface="Times New Roman"/>
                <a:cs typeface="Times New Roman"/>
              </a:rPr>
              <a:t> </a:t>
            </a:r>
            <a:r>
              <a:rPr dirty="0" baseline="5291" sz="1575" spc="104">
                <a:latin typeface="Times New Roman"/>
                <a:cs typeface="Times New Roman"/>
              </a:rPr>
              <a:t>49</a:t>
            </a:r>
            <a:r>
              <a:rPr dirty="0" baseline="5291" sz="1575" spc="-202">
                <a:latin typeface="Times New Roman"/>
                <a:cs typeface="Times New Roman"/>
              </a:rPr>
              <a:t> </a:t>
            </a:r>
            <a:r>
              <a:rPr dirty="0" baseline="5291" sz="1575" spc="89" i="1">
                <a:latin typeface="Times New Roman"/>
                <a:cs typeface="Times New Roman"/>
              </a:rPr>
              <a:t>y</a:t>
            </a:r>
            <a:r>
              <a:rPr dirty="0" baseline="5291" sz="1575" spc="-44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</a:t>
            </a:r>
            <a:r>
              <a:rPr dirty="0" baseline="5291" sz="1575" spc="-120">
                <a:latin typeface="Times New Roman"/>
                <a:cs typeface="Times New Roman"/>
              </a:rPr>
              <a:t> </a:t>
            </a:r>
            <a:r>
              <a:rPr dirty="0" baseline="5291" sz="1575" spc="240">
                <a:latin typeface="Times New Roman"/>
                <a:cs typeface="Times New Roman"/>
              </a:rPr>
              <a:t>7</a:t>
            </a:r>
            <a:r>
              <a:rPr dirty="0" baseline="5291" sz="1575" spc="82" i="1">
                <a:latin typeface="Times New Roman"/>
                <a:cs typeface="Times New Roman"/>
              </a:rPr>
              <a:t>z</a:t>
            </a:r>
            <a:r>
              <a:rPr dirty="0" baseline="5291" sz="1575" spc="82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</a:t>
            </a:r>
            <a:r>
              <a:rPr dirty="0" baseline="5291" sz="1575" spc="15">
                <a:latin typeface="Times New Roman"/>
                <a:cs typeface="Times New Roman"/>
              </a:rPr>
              <a:t> </a:t>
            </a:r>
            <a:r>
              <a:rPr dirty="0" baseline="5291" sz="1575" spc="104">
                <a:latin typeface="Symbol"/>
                <a:cs typeface="Symbol"/>
              </a:rPr>
              <a:t></a:t>
            </a:r>
            <a:r>
              <a:rPr dirty="0" baseline="5291" sz="1575" spc="104">
                <a:latin typeface="Times New Roman"/>
                <a:cs typeface="Times New Roman"/>
              </a:rPr>
              <a:t>98</a:t>
            </a:r>
            <a:endParaRPr baseline="5291" sz="1575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1700" y="1889861"/>
            <a:ext cx="5796915" cy="7613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depending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choice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cross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3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affect </a:t>
            </a:r>
            <a:r>
              <a:rPr dirty="0" sz="1100">
                <a:latin typeface="Calibri"/>
                <a:cs typeface="Calibri"/>
              </a:rPr>
              <a:t>your</a:t>
            </a:r>
            <a:r>
              <a:rPr dirty="0" sz="1100" spc="-5">
                <a:latin typeface="Calibri"/>
                <a:cs typeface="Calibri"/>
              </a:rPr>
              <a:t> answer.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regardless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your </a:t>
            </a:r>
            <a:r>
              <a:rPr dirty="0" sz="1100" spc="-5">
                <a:latin typeface="Calibri"/>
                <a:cs typeface="Calibri"/>
              </a:rPr>
              <a:t>choices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-5">
                <a:latin typeface="Calibri"/>
                <a:cs typeface="Calibri"/>
              </a:rPr>
              <a:t> 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acceptable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correctly.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6111" y="285902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01700" y="3208775"/>
            <a:ext cx="5934710" cy="2857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2525" sz="1650">
                <a:latin typeface="Calibri"/>
                <a:cs typeface="Calibri"/>
              </a:rPr>
              <a:t>2.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Write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down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equation</a:t>
            </a:r>
            <a:r>
              <a:rPr dirty="0" baseline="2525" sz="1650">
                <a:latin typeface="Calibri"/>
                <a:cs typeface="Calibri"/>
              </a:rPr>
              <a:t> of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containing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95">
                <a:latin typeface="Symbol"/>
                <a:cs typeface="Symbol"/>
              </a:rPr>
              <a:t></a:t>
            </a:r>
            <a:r>
              <a:rPr dirty="0" baseline="4273" sz="1950" spc="-142">
                <a:latin typeface="Times New Roman"/>
                <a:cs typeface="Times New Roman"/>
              </a:rPr>
              <a:t>3,</a:t>
            </a:r>
            <a:r>
              <a:rPr dirty="0" baseline="4273" sz="1950" spc="-292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Times New Roman"/>
                <a:cs typeface="Times New Roman"/>
              </a:rPr>
              <a:t>0,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142">
                <a:latin typeface="Symbol"/>
                <a:cs typeface="Symbol"/>
              </a:rPr>
              <a:t></a:t>
            </a:r>
            <a:r>
              <a:rPr dirty="0" baseline="4273" sz="1950" spc="-142">
                <a:latin typeface="Times New Roman"/>
                <a:cs typeface="Times New Roman"/>
              </a:rPr>
              <a:t>4</a:t>
            </a:r>
            <a:r>
              <a:rPr dirty="0" sz="1700" spc="-95">
                <a:latin typeface="Symbol"/>
                <a:cs typeface="Symbol"/>
              </a:rPr>
              <a:t></a:t>
            </a:r>
            <a:r>
              <a:rPr dirty="0" sz="170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orthogonal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line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</a:t>
            </a:r>
            <a:endParaRPr baseline="2525" sz="165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525089" y="3573589"/>
            <a:ext cx="41275" cy="204470"/>
            <a:chOff x="1525089" y="3573589"/>
            <a:chExt cx="41275" cy="204470"/>
          </a:xfrm>
        </p:grpSpPr>
        <p:sp>
          <p:nvSpPr>
            <p:cNvPr id="8" name="object 8"/>
            <p:cNvSpPr/>
            <p:nvPr/>
          </p:nvSpPr>
          <p:spPr>
            <a:xfrm>
              <a:off x="1528917" y="3577416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33518" y="0"/>
                  </a:moveTo>
                  <a:lnTo>
                    <a:pt x="0" y="98404"/>
                  </a:lnTo>
                </a:path>
              </a:pathLst>
            </a:custGeom>
            <a:ln w="76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528917" y="3675822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0" y="0"/>
                  </a:moveTo>
                  <a:lnTo>
                    <a:pt x="33518" y="98404"/>
                  </a:lnTo>
                </a:path>
              </a:pathLst>
            </a:custGeom>
            <a:ln w="76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2654740" y="3573590"/>
            <a:ext cx="41275" cy="204470"/>
            <a:chOff x="2654740" y="3573590"/>
            <a:chExt cx="41275" cy="204470"/>
          </a:xfrm>
        </p:grpSpPr>
        <p:sp>
          <p:nvSpPr>
            <p:cNvPr id="11" name="object 11"/>
            <p:cNvSpPr/>
            <p:nvPr/>
          </p:nvSpPr>
          <p:spPr>
            <a:xfrm>
              <a:off x="2658567" y="3577418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0" y="0"/>
                  </a:moveTo>
                  <a:lnTo>
                    <a:pt x="33518" y="98404"/>
                  </a:lnTo>
                </a:path>
              </a:pathLst>
            </a:custGeom>
            <a:ln w="76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658567" y="3675824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33518" y="0"/>
                  </a:moveTo>
                  <a:lnTo>
                    <a:pt x="0" y="98404"/>
                  </a:lnTo>
                </a:path>
              </a:pathLst>
            </a:custGeom>
            <a:ln w="76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1103229" y="3435241"/>
            <a:ext cx="8826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810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687" y="3499547"/>
            <a:ext cx="1876425" cy="2863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2525" sz="1650" spc="-7">
                <a:latin typeface="Calibri"/>
                <a:cs typeface="Calibri"/>
              </a:rPr>
              <a:t>b</a:t>
            </a:r>
            <a:r>
              <a:rPr dirty="0" baseline="2525" sz="1650">
                <a:latin typeface="Calibri"/>
                <a:cs typeface="Calibri"/>
              </a:rPr>
              <a:t>y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97">
                <a:latin typeface="Calibri"/>
                <a:cs typeface="Calibri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r</a:t>
            </a:r>
            <a:r>
              <a:rPr dirty="0" baseline="4273" sz="1950" spc="-89" i="1">
                <a:latin typeface="Times New Roman"/>
                <a:cs typeface="Times New Roman"/>
              </a:rPr>
              <a:t> </a:t>
            </a:r>
            <a:r>
              <a:rPr dirty="0" sz="1700" spc="-105">
                <a:latin typeface="Symbol"/>
                <a:cs typeface="Symbol"/>
              </a:rPr>
              <a:t></a:t>
            </a:r>
            <a:r>
              <a:rPr dirty="0" baseline="4273" sz="1950" spc="-44" i="1">
                <a:latin typeface="Times New Roman"/>
                <a:cs typeface="Times New Roman"/>
              </a:rPr>
              <a:t>t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12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240">
                <a:latin typeface="Times New Roman"/>
                <a:cs typeface="Times New Roman"/>
              </a:rPr>
              <a:t> </a:t>
            </a:r>
            <a:r>
              <a:rPr dirty="0" baseline="4273" sz="1950" spc="44" i="1">
                <a:latin typeface="Times New Roman"/>
                <a:cs typeface="Times New Roman"/>
              </a:rPr>
              <a:t>t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60">
                <a:latin typeface="Times New Roman"/>
                <a:cs typeface="Times New Roman"/>
              </a:rPr>
              <a:t>1</a:t>
            </a:r>
            <a:r>
              <a:rPr dirty="0" baseline="4273" sz="1950" spc="-82">
                <a:latin typeface="Symbol"/>
                <a:cs typeface="Symbol"/>
              </a:rPr>
              <a:t></a:t>
            </a:r>
            <a:r>
              <a:rPr dirty="0" baseline="4273" sz="1950" spc="-240">
                <a:latin typeface="Times New Roman"/>
                <a:cs typeface="Times New Roman"/>
              </a:rPr>
              <a:t> </a:t>
            </a:r>
            <a:r>
              <a:rPr dirty="0" baseline="4273" sz="1950" spc="-135">
                <a:latin typeface="Times New Roman"/>
                <a:cs typeface="Times New Roman"/>
              </a:rPr>
              <a:t>8</a:t>
            </a:r>
            <a:r>
              <a:rPr dirty="0" baseline="4273" sz="1950" spc="44" i="1">
                <a:latin typeface="Times New Roman"/>
                <a:cs typeface="Times New Roman"/>
              </a:rPr>
              <a:t>t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4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</a:t>
            </a:r>
            <a:r>
              <a:rPr dirty="0" baseline="4273" sz="1950" spc="-179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Times New Roman"/>
                <a:cs typeface="Times New Roman"/>
              </a:rPr>
              <a:t>6</a:t>
            </a:r>
            <a:r>
              <a:rPr dirty="0" baseline="4273" sz="1950" spc="-44" i="1">
                <a:latin typeface="Times New Roman"/>
                <a:cs typeface="Times New Roman"/>
              </a:rPr>
              <a:t>t</a:t>
            </a:r>
            <a:r>
              <a:rPr dirty="0" baseline="4273" sz="1950" i="1">
                <a:latin typeface="Times New Roman"/>
                <a:cs typeface="Times New Roman"/>
              </a:rPr>
              <a:t> </a:t>
            </a:r>
            <a:r>
              <a:rPr dirty="0" baseline="4273" sz="1950" spc="112" i="1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01511" y="4157536"/>
            <a:ext cx="5965825" cy="223520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397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a</a:t>
            </a:r>
            <a:r>
              <a:rPr dirty="0" sz="1100" spc="-5">
                <a:latin typeface="Calibri"/>
                <a:cs typeface="Calibri"/>
              </a:rPr>
              <a:t> point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vector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okay there.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plane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statement.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any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2700" marR="20447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coefficients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’s 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components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>
                <a:latin typeface="Calibri"/>
                <a:cs typeface="Calibri"/>
              </a:rPr>
              <a:t> So,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516758" y="6623294"/>
            <a:ext cx="42545" cy="204470"/>
            <a:chOff x="3516758" y="6623294"/>
            <a:chExt cx="42545" cy="204470"/>
          </a:xfrm>
        </p:grpSpPr>
        <p:sp>
          <p:nvSpPr>
            <p:cNvPr id="17" name="object 17"/>
            <p:cNvSpPr/>
            <p:nvPr/>
          </p:nvSpPr>
          <p:spPr>
            <a:xfrm>
              <a:off x="3520698" y="6627234"/>
              <a:ext cx="34925" cy="98425"/>
            </a:xfrm>
            <a:custGeom>
              <a:avLst/>
              <a:gdLst/>
              <a:ahLst/>
              <a:cxnLst/>
              <a:rect l="l" t="t" r="r" b="b"/>
              <a:pathLst>
                <a:path w="34925" h="98425">
                  <a:moveTo>
                    <a:pt x="34654" y="0"/>
                  </a:moveTo>
                  <a:lnTo>
                    <a:pt x="0" y="98178"/>
                  </a:lnTo>
                </a:path>
              </a:pathLst>
            </a:custGeom>
            <a:ln w="787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520698" y="6725412"/>
              <a:ext cx="34925" cy="98425"/>
            </a:xfrm>
            <a:custGeom>
              <a:avLst/>
              <a:gdLst/>
              <a:ahLst/>
              <a:cxnLst/>
              <a:rect l="l" t="t" r="r" b="b"/>
              <a:pathLst>
                <a:path w="34925" h="98425">
                  <a:moveTo>
                    <a:pt x="0" y="0"/>
                  </a:moveTo>
                  <a:lnTo>
                    <a:pt x="34654" y="98178"/>
                  </a:lnTo>
                </a:path>
              </a:pathLst>
            </a:custGeom>
            <a:ln w="787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9" name="object 19"/>
          <p:cNvGrpSpPr/>
          <p:nvPr/>
        </p:nvGrpSpPr>
        <p:grpSpPr>
          <a:xfrm>
            <a:off x="3994088" y="6623294"/>
            <a:ext cx="42545" cy="204470"/>
            <a:chOff x="3994088" y="6623294"/>
            <a:chExt cx="42545" cy="204470"/>
          </a:xfrm>
        </p:grpSpPr>
        <p:sp>
          <p:nvSpPr>
            <p:cNvPr id="20" name="object 20"/>
            <p:cNvSpPr/>
            <p:nvPr/>
          </p:nvSpPr>
          <p:spPr>
            <a:xfrm>
              <a:off x="3998028" y="6627234"/>
              <a:ext cx="34925" cy="98425"/>
            </a:xfrm>
            <a:custGeom>
              <a:avLst/>
              <a:gdLst/>
              <a:ahLst/>
              <a:cxnLst/>
              <a:rect l="l" t="t" r="r" b="b"/>
              <a:pathLst>
                <a:path w="34925" h="98425">
                  <a:moveTo>
                    <a:pt x="0" y="0"/>
                  </a:moveTo>
                  <a:lnTo>
                    <a:pt x="34654" y="98178"/>
                  </a:lnTo>
                </a:path>
              </a:pathLst>
            </a:custGeom>
            <a:ln w="787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998028" y="6725412"/>
              <a:ext cx="34925" cy="98425"/>
            </a:xfrm>
            <a:custGeom>
              <a:avLst/>
              <a:gdLst/>
              <a:ahLst/>
              <a:cxnLst/>
              <a:rect l="l" t="t" r="r" b="b"/>
              <a:pathLst>
                <a:path w="34925" h="98425">
                  <a:moveTo>
                    <a:pt x="34654" y="0"/>
                  </a:moveTo>
                  <a:lnTo>
                    <a:pt x="0" y="98178"/>
                  </a:lnTo>
                </a:path>
              </a:pathLst>
            </a:custGeom>
            <a:ln w="787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/>
          <p:nvPr/>
        </p:nvSpPr>
        <p:spPr>
          <a:xfrm>
            <a:off x="3258810" y="6588696"/>
            <a:ext cx="74041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25" i="1">
                <a:latin typeface="Times New Roman"/>
                <a:cs typeface="Times New Roman"/>
              </a:rPr>
              <a:t>v</a:t>
            </a:r>
            <a:r>
              <a:rPr dirty="0" sz="1300" spc="60" i="1">
                <a:latin typeface="Times New Roman"/>
                <a:cs typeface="Times New Roman"/>
              </a:rPr>
              <a:t> </a:t>
            </a:r>
            <a:r>
              <a:rPr dirty="0" sz="1300" spc="-30">
                <a:latin typeface="Symbol"/>
                <a:cs typeface="Symbol"/>
              </a:rPr>
              <a:t>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95">
                <a:latin typeface="Times New Roman"/>
                <a:cs typeface="Times New Roman"/>
              </a:rPr>
              <a:t> </a:t>
            </a:r>
            <a:r>
              <a:rPr dirty="0" sz="1300" spc="-35">
                <a:latin typeface="Symbol"/>
                <a:cs typeface="Symbol"/>
              </a:rPr>
              <a:t></a:t>
            </a:r>
            <a:r>
              <a:rPr dirty="0" sz="1300" spc="-150">
                <a:latin typeface="Times New Roman"/>
                <a:cs typeface="Times New Roman"/>
              </a:rPr>
              <a:t>1</a:t>
            </a:r>
            <a:r>
              <a:rPr dirty="0" sz="1300" spc="80">
                <a:latin typeface="Times New Roman"/>
                <a:cs typeface="Times New Roman"/>
              </a:rPr>
              <a:t>,</a:t>
            </a:r>
            <a:r>
              <a:rPr dirty="0" sz="1300" spc="-70">
                <a:latin typeface="Times New Roman"/>
                <a:cs typeface="Times New Roman"/>
              </a:rPr>
              <a:t>8</a:t>
            </a:r>
            <a:r>
              <a:rPr dirty="0" sz="1300" spc="-15">
                <a:latin typeface="Times New Roman"/>
                <a:cs typeface="Times New Roman"/>
              </a:rPr>
              <a:t>,</a:t>
            </a:r>
            <a:r>
              <a:rPr dirty="0" sz="1300" spc="-190">
                <a:latin typeface="Times New Roman"/>
                <a:cs typeface="Times New Roman"/>
              </a:rPr>
              <a:t> </a:t>
            </a:r>
            <a:r>
              <a:rPr dirty="0" sz="1300" spc="-30">
                <a:latin typeface="Times New Roman"/>
                <a:cs typeface="Times New Roman"/>
              </a:rPr>
              <a:t>6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271578" y="6485349"/>
            <a:ext cx="90805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790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01700" y="7010501"/>
            <a:ext cx="544893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mentioned </a:t>
            </a:r>
            <a:r>
              <a:rPr dirty="0" sz="1100" spc="-5">
                <a:latin typeface="Calibri"/>
                <a:cs typeface="Calibri"/>
              </a:rPr>
              <a:t>above 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parallel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and</a:t>
            </a:r>
            <a:r>
              <a:rPr dirty="0" sz="1100">
                <a:latin typeface="Calibri"/>
                <a:cs typeface="Calibri"/>
              </a:rPr>
              <a:t> hence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normal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521708" y="7634935"/>
            <a:ext cx="42545" cy="205104"/>
            <a:chOff x="3521708" y="7634935"/>
            <a:chExt cx="42545" cy="205104"/>
          </a:xfrm>
        </p:grpSpPr>
        <p:sp>
          <p:nvSpPr>
            <p:cNvPr id="26" name="object 26"/>
            <p:cNvSpPr/>
            <p:nvPr/>
          </p:nvSpPr>
          <p:spPr>
            <a:xfrm>
              <a:off x="3525649" y="7638876"/>
              <a:ext cx="34925" cy="98425"/>
            </a:xfrm>
            <a:custGeom>
              <a:avLst/>
              <a:gdLst/>
              <a:ahLst/>
              <a:cxnLst/>
              <a:rect l="l" t="t" r="r" b="b"/>
              <a:pathLst>
                <a:path w="34925" h="98425">
                  <a:moveTo>
                    <a:pt x="34654" y="0"/>
                  </a:moveTo>
                  <a:lnTo>
                    <a:pt x="0" y="98404"/>
                  </a:lnTo>
                </a:path>
              </a:pathLst>
            </a:custGeom>
            <a:ln w="78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525649" y="7737280"/>
              <a:ext cx="34925" cy="98425"/>
            </a:xfrm>
            <a:custGeom>
              <a:avLst/>
              <a:gdLst/>
              <a:ahLst/>
              <a:cxnLst/>
              <a:rect l="l" t="t" r="r" b="b"/>
              <a:pathLst>
                <a:path w="34925" h="98425">
                  <a:moveTo>
                    <a:pt x="0" y="0"/>
                  </a:moveTo>
                  <a:lnTo>
                    <a:pt x="34654" y="98404"/>
                  </a:lnTo>
                </a:path>
              </a:pathLst>
            </a:custGeom>
            <a:ln w="78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8" name="object 28"/>
          <p:cNvGrpSpPr/>
          <p:nvPr/>
        </p:nvGrpSpPr>
        <p:grpSpPr>
          <a:xfrm>
            <a:off x="3999038" y="7634934"/>
            <a:ext cx="42545" cy="205104"/>
            <a:chOff x="3999038" y="7634934"/>
            <a:chExt cx="42545" cy="205104"/>
          </a:xfrm>
        </p:grpSpPr>
        <p:sp>
          <p:nvSpPr>
            <p:cNvPr id="29" name="object 29"/>
            <p:cNvSpPr/>
            <p:nvPr/>
          </p:nvSpPr>
          <p:spPr>
            <a:xfrm>
              <a:off x="4002979" y="7638875"/>
              <a:ext cx="34925" cy="98425"/>
            </a:xfrm>
            <a:custGeom>
              <a:avLst/>
              <a:gdLst/>
              <a:ahLst/>
              <a:cxnLst/>
              <a:rect l="l" t="t" r="r" b="b"/>
              <a:pathLst>
                <a:path w="34925" h="98425">
                  <a:moveTo>
                    <a:pt x="0" y="0"/>
                  </a:moveTo>
                  <a:lnTo>
                    <a:pt x="34654" y="98404"/>
                  </a:lnTo>
                </a:path>
              </a:pathLst>
            </a:custGeom>
            <a:ln w="78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4002979" y="7737280"/>
              <a:ext cx="34925" cy="98425"/>
            </a:xfrm>
            <a:custGeom>
              <a:avLst/>
              <a:gdLst/>
              <a:ahLst/>
              <a:cxnLst/>
              <a:rect l="l" t="t" r="r" b="b"/>
              <a:pathLst>
                <a:path w="34925" h="98425">
                  <a:moveTo>
                    <a:pt x="34654" y="0"/>
                  </a:moveTo>
                  <a:lnTo>
                    <a:pt x="0" y="98404"/>
                  </a:lnTo>
                </a:path>
              </a:pathLst>
            </a:custGeom>
            <a:ln w="78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/>
          <p:cNvSpPr txBox="1"/>
          <p:nvPr/>
        </p:nvSpPr>
        <p:spPr>
          <a:xfrm>
            <a:off x="3261285" y="7600280"/>
            <a:ext cx="74295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30" i="1">
                <a:latin typeface="Times New Roman"/>
                <a:cs typeface="Times New Roman"/>
              </a:rPr>
              <a:t>n</a:t>
            </a:r>
            <a:r>
              <a:rPr dirty="0" sz="1300" spc="5" i="1">
                <a:latin typeface="Times New Roman"/>
                <a:cs typeface="Times New Roman"/>
              </a:rPr>
              <a:t> </a:t>
            </a:r>
            <a:r>
              <a:rPr dirty="0" sz="1300" spc="-30">
                <a:latin typeface="Symbol"/>
                <a:cs typeface="Symbol"/>
              </a:rPr>
              <a:t>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95">
                <a:latin typeface="Times New Roman"/>
                <a:cs typeface="Times New Roman"/>
              </a:rPr>
              <a:t> </a:t>
            </a:r>
            <a:r>
              <a:rPr dirty="0" sz="1300" spc="-35">
                <a:latin typeface="Symbol"/>
                <a:cs typeface="Symbol"/>
              </a:rPr>
              <a:t></a:t>
            </a:r>
            <a:r>
              <a:rPr dirty="0" sz="1300" spc="-150">
                <a:latin typeface="Times New Roman"/>
                <a:cs typeface="Times New Roman"/>
              </a:rPr>
              <a:t>1</a:t>
            </a:r>
            <a:r>
              <a:rPr dirty="0" sz="1300" spc="80">
                <a:latin typeface="Times New Roman"/>
                <a:cs typeface="Times New Roman"/>
              </a:rPr>
              <a:t>,</a:t>
            </a:r>
            <a:r>
              <a:rPr dirty="0" sz="1300" spc="-70">
                <a:latin typeface="Times New Roman"/>
                <a:cs typeface="Times New Roman"/>
              </a:rPr>
              <a:t>8</a:t>
            </a:r>
            <a:r>
              <a:rPr dirty="0" sz="1300" spc="-15">
                <a:latin typeface="Times New Roman"/>
                <a:cs typeface="Times New Roman"/>
              </a:rPr>
              <a:t>,</a:t>
            </a:r>
            <a:r>
              <a:rPr dirty="0" sz="1300" spc="-190">
                <a:latin typeface="Times New Roman"/>
                <a:cs typeface="Times New Roman"/>
              </a:rPr>
              <a:t> </a:t>
            </a:r>
            <a:r>
              <a:rPr dirty="0" sz="1300" spc="-30">
                <a:latin typeface="Times New Roman"/>
                <a:cs typeface="Times New Roman"/>
              </a:rPr>
              <a:t>6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76550" y="7496696"/>
            <a:ext cx="9080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790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700" y="8014847"/>
            <a:ext cx="458343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write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672595" y="8633168"/>
            <a:ext cx="3971290" cy="216535"/>
          </a:xfrm>
          <a:prstGeom prst="rect">
            <a:avLst/>
          </a:prstGeom>
          <a:ln w="7571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7305">
              <a:lnSpc>
                <a:spcPts val="1485"/>
              </a:lnSpc>
              <a:tabLst>
                <a:tab pos="2301240" algn="l"/>
                <a:tab pos="2786380" algn="l"/>
              </a:tabLst>
            </a:pPr>
            <a:r>
              <a:rPr dirty="0" baseline="5291" sz="1575" spc="127">
                <a:latin typeface="Symbol"/>
                <a:cs typeface="Symbol"/>
              </a:rPr>
              <a:t></a:t>
            </a:r>
            <a:r>
              <a:rPr dirty="0" baseline="5291" sz="1575" spc="-202">
                <a:latin typeface="Times New Roman"/>
                <a:cs typeface="Times New Roman"/>
              </a:rPr>
              <a:t> </a:t>
            </a:r>
            <a:r>
              <a:rPr dirty="0" sz="1400" spc="-75">
                <a:latin typeface="Symbol"/>
                <a:cs typeface="Symbol"/>
              </a:rPr>
              <a:t></a:t>
            </a:r>
            <a:r>
              <a:rPr dirty="0" sz="1400" spc="-190">
                <a:latin typeface="Times New Roman"/>
                <a:cs typeface="Times New Roman"/>
              </a:rPr>
              <a:t> </a:t>
            </a:r>
            <a:r>
              <a:rPr dirty="0" baseline="5291" sz="1575" spc="97" i="1">
                <a:latin typeface="Times New Roman"/>
                <a:cs typeface="Times New Roman"/>
              </a:rPr>
              <a:t>x</a:t>
            </a:r>
            <a:r>
              <a:rPr dirty="0" baseline="5291" sz="1575" spc="-67" i="1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</a:t>
            </a:r>
            <a:r>
              <a:rPr dirty="0" baseline="5291" sz="1575" spc="-150">
                <a:latin typeface="Times New Roman"/>
                <a:cs typeface="Times New Roman"/>
              </a:rPr>
              <a:t> </a:t>
            </a:r>
            <a:r>
              <a:rPr dirty="0" baseline="5291" sz="1575" spc="150">
                <a:latin typeface="Times New Roman"/>
                <a:cs typeface="Times New Roman"/>
              </a:rPr>
              <a:t>3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160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</a:t>
            </a:r>
            <a:r>
              <a:rPr dirty="0" baseline="5291" sz="1575" spc="-150">
                <a:latin typeface="Times New Roman"/>
                <a:cs typeface="Times New Roman"/>
              </a:rPr>
              <a:t> </a:t>
            </a:r>
            <a:r>
              <a:rPr dirty="0" baseline="5291" sz="1575" spc="247">
                <a:latin typeface="Times New Roman"/>
                <a:cs typeface="Times New Roman"/>
              </a:rPr>
              <a:t>8</a:t>
            </a:r>
            <a:r>
              <a:rPr dirty="0" sz="1400" spc="-75">
                <a:latin typeface="Symbol"/>
                <a:cs typeface="Symbol"/>
              </a:rPr>
              <a:t></a:t>
            </a:r>
            <a:r>
              <a:rPr dirty="0" sz="1400" spc="-135">
                <a:latin typeface="Times New Roman"/>
                <a:cs typeface="Times New Roman"/>
              </a:rPr>
              <a:t> </a:t>
            </a:r>
            <a:r>
              <a:rPr dirty="0" baseline="5291" sz="1575" spc="97" i="1">
                <a:latin typeface="Times New Roman"/>
                <a:cs typeface="Times New Roman"/>
              </a:rPr>
              <a:t>y</a:t>
            </a:r>
            <a:r>
              <a:rPr dirty="0" baseline="5291" sz="1575" spc="-44" i="1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</a:t>
            </a:r>
            <a:r>
              <a:rPr dirty="0" baseline="5291" sz="1575" spc="-120">
                <a:latin typeface="Times New Roman"/>
                <a:cs typeface="Times New Roman"/>
              </a:rPr>
              <a:t> </a:t>
            </a:r>
            <a:r>
              <a:rPr dirty="0" baseline="5291" sz="1575" spc="202">
                <a:latin typeface="Times New Roman"/>
                <a:cs typeface="Times New Roman"/>
              </a:rPr>
              <a:t>0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160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</a:t>
            </a:r>
            <a:r>
              <a:rPr dirty="0" baseline="5291" sz="1575" spc="-89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Times New Roman"/>
                <a:cs typeface="Times New Roman"/>
              </a:rPr>
              <a:t>6</a:t>
            </a:r>
            <a:r>
              <a:rPr dirty="0" baseline="5291" sz="1575" spc="-225">
                <a:latin typeface="Times New Roman"/>
                <a:cs typeface="Times New Roman"/>
              </a:rPr>
              <a:t> </a:t>
            </a:r>
            <a:r>
              <a:rPr dirty="0" sz="1400" spc="-75">
                <a:latin typeface="Symbol"/>
                <a:cs typeface="Symbol"/>
              </a:rPr>
              <a:t></a:t>
            </a:r>
            <a:r>
              <a:rPr dirty="0" sz="1400" spc="-190">
                <a:latin typeface="Times New Roman"/>
                <a:cs typeface="Times New Roman"/>
              </a:rPr>
              <a:t> </a:t>
            </a:r>
            <a:r>
              <a:rPr dirty="0" baseline="5291" sz="1575" spc="89" i="1">
                <a:latin typeface="Times New Roman"/>
                <a:cs typeface="Times New Roman"/>
              </a:rPr>
              <a:t>z</a:t>
            </a:r>
            <a:r>
              <a:rPr dirty="0" baseline="5291" sz="1575" spc="-30" i="1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</a:t>
            </a:r>
            <a:r>
              <a:rPr dirty="0" baseline="5291" sz="1575" spc="-60">
                <a:latin typeface="Times New Roman"/>
                <a:cs typeface="Times New Roman"/>
              </a:rPr>
              <a:t> </a:t>
            </a:r>
            <a:r>
              <a:rPr dirty="0" baseline="5291" sz="1575" spc="202">
                <a:latin typeface="Times New Roman"/>
                <a:cs typeface="Times New Roman"/>
              </a:rPr>
              <a:t>4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85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</a:t>
            </a:r>
            <a:r>
              <a:rPr dirty="0" baseline="5291" sz="1575" spc="-7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Times New Roman"/>
                <a:cs typeface="Times New Roman"/>
              </a:rPr>
              <a:t>0</a:t>
            </a:r>
            <a:r>
              <a:rPr dirty="0" baseline="5291" sz="1575">
                <a:latin typeface="Times New Roman"/>
                <a:cs typeface="Times New Roman"/>
              </a:rPr>
              <a:t>	</a:t>
            </a:r>
            <a:r>
              <a:rPr dirty="0" baseline="5291" sz="1575" spc="225">
                <a:latin typeface="Symbol"/>
                <a:cs typeface="Symbol"/>
              </a:rPr>
              <a:t></a:t>
            </a:r>
            <a:r>
              <a:rPr dirty="0" baseline="5291" sz="1575">
                <a:latin typeface="Times New Roman"/>
                <a:cs typeface="Times New Roman"/>
              </a:rPr>
              <a:t>	</a:t>
            </a:r>
            <a:r>
              <a:rPr dirty="0" baseline="5291" sz="1575" spc="127">
                <a:latin typeface="Symbol"/>
                <a:cs typeface="Symbol"/>
              </a:rPr>
              <a:t></a:t>
            </a:r>
            <a:r>
              <a:rPr dirty="0" baseline="5291" sz="1575" spc="-7">
                <a:latin typeface="Times New Roman"/>
                <a:cs typeface="Times New Roman"/>
              </a:rPr>
              <a:t> </a:t>
            </a:r>
            <a:r>
              <a:rPr dirty="0" baseline="5291" sz="1575" spc="97" i="1">
                <a:latin typeface="Times New Roman"/>
                <a:cs typeface="Times New Roman"/>
              </a:rPr>
              <a:t>x</a:t>
            </a:r>
            <a:r>
              <a:rPr dirty="0" baseline="5291" sz="1575" spc="-67" i="1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</a:t>
            </a:r>
            <a:r>
              <a:rPr dirty="0" baseline="5291" sz="1575" spc="-150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Times New Roman"/>
                <a:cs typeface="Times New Roman"/>
              </a:rPr>
              <a:t>8</a:t>
            </a:r>
            <a:r>
              <a:rPr dirty="0" baseline="5291" sz="1575" spc="-225">
                <a:latin typeface="Times New Roman"/>
                <a:cs typeface="Times New Roman"/>
              </a:rPr>
              <a:t> </a:t>
            </a:r>
            <a:r>
              <a:rPr dirty="0" baseline="5291" sz="1575" spc="97" i="1">
                <a:latin typeface="Times New Roman"/>
                <a:cs typeface="Times New Roman"/>
              </a:rPr>
              <a:t>y</a:t>
            </a:r>
            <a:r>
              <a:rPr dirty="0" baseline="5291" sz="1575" spc="-44" i="1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</a:t>
            </a:r>
            <a:r>
              <a:rPr dirty="0" baseline="5291" sz="1575" spc="-89">
                <a:latin typeface="Times New Roman"/>
                <a:cs typeface="Times New Roman"/>
              </a:rPr>
              <a:t> </a:t>
            </a:r>
            <a:r>
              <a:rPr dirty="0" baseline="5291" sz="1575" spc="225">
                <a:latin typeface="Times New Roman"/>
                <a:cs typeface="Times New Roman"/>
              </a:rPr>
              <a:t>6</a:t>
            </a:r>
            <a:r>
              <a:rPr dirty="0" baseline="5291" sz="1575" spc="89" i="1">
                <a:latin typeface="Times New Roman"/>
                <a:cs typeface="Times New Roman"/>
              </a:rPr>
              <a:t>z</a:t>
            </a:r>
            <a:r>
              <a:rPr dirty="0" baseline="5291" sz="1575" spc="82" i="1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</a:t>
            </a:r>
            <a:r>
              <a:rPr dirty="0" baseline="5291" sz="1575" spc="22">
                <a:latin typeface="Times New Roman"/>
                <a:cs typeface="Times New Roman"/>
              </a:rPr>
              <a:t> </a:t>
            </a:r>
            <a:r>
              <a:rPr dirty="0" baseline="5291" sz="1575" spc="120">
                <a:latin typeface="Symbol"/>
                <a:cs typeface="Symbol"/>
              </a:rPr>
              <a:t></a:t>
            </a:r>
            <a:r>
              <a:rPr dirty="0" baseline="5291" sz="1575" spc="112">
                <a:latin typeface="Times New Roman"/>
                <a:cs typeface="Times New Roman"/>
              </a:rPr>
              <a:t>27</a:t>
            </a:r>
            <a:endParaRPr baseline="5291" sz="1575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96111" y="907541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541" y="1161795"/>
            <a:ext cx="5916930" cy="3185795"/>
          </a:xfrm>
          <a:prstGeom prst="rect">
            <a:avLst/>
          </a:prstGeom>
        </p:spPr>
        <p:txBody>
          <a:bodyPr wrap="square" lIns="0" tIns="41910" rIns="0" bIns="0" rtlCol="0" vert="horz">
            <a:spAutoFit/>
          </a:bodyPr>
          <a:lstStyle/>
          <a:p>
            <a:pPr marL="12700" marR="85725">
              <a:lnSpc>
                <a:spcPct val="121300"/>
              </a:lnSpc>
              <a:spcBef>
                <a:spcPts val="330"/>
              </a:spcBef>
            </a:pPr>
            <a:r>
              <a:rPr dirty="0" baseline="2525" sz="1650">
                <a:latin typeface="Calibri"/>
                <a:cs typeface="Calibri"/>
              </a:rPr>
              <a:t>3.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Write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down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equation</a:t>
            </a:r>
            <a:r>
              <a:rPr dirty="0" baseline="2525" sz="1650">
                <a:latin typeface="Calibri"/>
                <a:cs typeface="Calibri"/>
              </a:rPr>
              <a:t> 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containing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65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8,3,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 spc="-135">
                <a:latin typeface="Times New Roman"/>
                <a:cs typeface="Times New Roman"/>
              </a:rPr>
              <a:t>7</a:t>
            </a:r>
            <a:r>
              <a:rPr dirty="0" sz="1700" spc="-90">
                <a:latin typeface="Symbol"/>
                <a:cs typeface="Symbol"/>
              </a:rPr>
              <a:t></a:t>
            </a:r>
            <a:r>
              <a:rPr dirty="0" sz="170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parallel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to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270">
                <a:latin typeface="Calibri"/>
                <a:cs typeface="Calibri"/>
              </a:rPr>
              <a:t> </a:t>
            </a:r>
            <a:r>
              <a:rPr dirty="0" sz="1050" spc="114">
                <a:latin typeface="Times New Roman"/>
                <a:cs typeface="Times New Roman"/>
              </a:rPr>
              <a:t>4</a:t>
            </a:r>
            <a:r>
              <a:rPr dirty="0" sz="1050" spc="114" i="1">
                <a:latin typeface="Times New Roman"/>
                <a:cs typeface="Times New Roman"/>
              </a:rPr>
              <a:t>x</a:t>
            </a:r>
            <a:r>
              <a:rPr dirty="0" sz="1050" spc="-45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</a:t>
            </a:r>
            <a:r>
              <a:rPr dirty="0" sz="1050" spc="-95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Times New Roman"/>
                <a:cs typeface="Times New Roman"/>
              </a:rPr>
              <a:t>8</a:t>
            </a:r>
            <a:r>
              <a:rPr dirty="0" sz="1050" spc="-150">
                <a:latin typeface="Times New Roman"/>
                <a:cs typeface="Times New Roman"/>
              </a:rPr>
              <a:t> </a:t>
            </a:r>
            <a:r>
              <a:rPr dirty="0" sz="1050" spc="70" i="1">
                <a:latin typeface="Times New Roman"/>
                <a:cs typeface="Times New Roman"/>
              </a:rPr>
              <a:t>y</a:t>
            </a:r>
            <a:r>
              <a:rPr dirty="0" sz="1050" spc="-25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</a:t>
            </a:r>
            <a:r>
              <a:rPr dirty="0" sz="1050" spc="-60">
                <a:latin typeface="Times New Roman"/>
                <a:cs typeface="Times New Roman"/>
              </a:rPr>
              <a:t> </a:t>
            </a:r>
            <a:r>
              <a:rPr dirty="0" sz="1050" spc="110">
                <a:latin typeface="Times New Roman"/>
                <a:cs typeface="Times New Roman"/>
              </a:rPr>
              <a:t>2</a:t>
            </a:r>
            <a:r>
              <a:rPr dirty="0" sz="1050" spc="110" i="1">
                <a:latin typeface="Times New Roman"/>
                <a:cs typeface="Times New Roman"/>
              </a:rPr>
              <a:t>z</a:t>
            </a:r>
            <a:r>
              <a:rPr dirty="0" sz="1050" spc="60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</a:t>
            </a:r>
            <a:r>
              <a:rPr dirty="0" sz="1050" spc="20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Times New Roman"/>
                <a:cs typeface="Times New Roman"/>
              </a:rPr>
              <a:t>45</a:t>
            </a:r>
            <a:r>
              <a:rPr dirty="0" sz="1050" spc="-14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a</a:t>
            </a:r>
            <a:r>
              <a:rPr dirty="0" sz="1100" spc="-5">
                <a:latin typeface="Calibri"/>
                <a:cs typeface="Calibri"/>
              </a:rPr>
              <a:t> point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vector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okay there.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 simple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4064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plane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statement.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means </a:t>
            </a:r>
            <a:r>
              <a:rPr dirty="0" sz="1100" spc="-5">
                <a:latin typeface="Calibri"/>
                <a:cs typeface="Calibri"/>
              </a:rPr>
              <a:t>that any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plane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planes.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 marR="186055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From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coefficients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plane.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5">
                <a:latin typeface="Calibri"/>
                <a:cs typeface="Calibri"/>
              </a:rPr>
              <a:t> 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511903" y="4579422"/>
            <a:ext cx="41910" cy="205104"/>
            <a:chOff x="3511903" y="4579422"/>
            <a:chExt cx="41910" cy="205104"/>
          </a:xfrm>
        </p:grpSpPr>
        <p:sp>
          <p:nvSpPr>
            <p:cNvPr id="4" name="object 4"/>
            <p:cNvSpPr/>
            <p:nvPr/>
          </p:nvSpPr>
          <p:spPr>
            <a:xfrm>
              <a:off x="3515743" y="4583263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4" h="98425">
                  <a:moveTo>
                    <a:pt x="33649" y="0"/>
                  </a:moveTo>
                  <a:lnTo>
                    <a:pt x="0" y="98404"/>
                  </a:lnTo>
                </a:path>
              </a:pathLst>
            </a:custGeom>
            <a:ln w="767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515743" y="4681667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4" h="98425">
                  <a:moveTo>
                    <a:pt x="0" y="0"/>
                  </a:moveTo>
                  <a:lnTo>
                    <a:pt x="33649" y="98404"/>
                  </a:lnTo>
                </a:path>
              </a:pathLst>
            </a:custGeom>
            <a:ln w="767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/>
          <p:cNvGrpSpPr/>
          <p:nvPr/>
        </p:nvGrpSpPr>
        <p:grpSpPr>
          <a:xfrm>
            <a:off x="3989812" y="4579420"/>
            <a:ext cx="41910" cy="205104"/>
            <a:chOff x="3989812" y="4579420"/>
            <a:chExt cx="41910" cy="205104"/>
          </a:xfrm>
        </p:grpSpPr>
        <p:sp>
          <p:nvSpPr>
            <p:cNvPr id="7" name="object 7"/>
            <p:cNvSpPr/>
            <p:nvPr/>
          </p:nvSpPr>
          <p:spPr>
            <a:xfrm>
              <a:off x="3993653" y="4583261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4" h="98425">
                  <a:moveTo>
                    <a:pt x="0" y="0"/>
                  </a:moveTo>
                  <a:lnTo>
                    <a:pt x="33649" y="98404"/>
                  </a:lnTo>
                </a:path>
              </a:pathLst>
            </a:custGeom>
            <a:ln w="767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993653" y="4681665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4" h="98425">
                  <a:moveTo>
                    <a:pt x="33649" y="0"/>
                  </a:moveTo>
                  <a:lnTo>
                    <a:pt x="0" y="98404"/>
                  </a:lnTo>
                </a:path>
              </a:pathLst>
            </a:custGeom>
            <a:ln w="767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3258686" y="4544659"/>
            <a:ext cx="73660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45" i="1">
                <a:latin typeface="Times New Roman"/>
                <a:cs typeface="Times New Roman"/>
              </a:rPr>
              <a:t>n</a:t>
            </a:r>
            <a:r>
              <a:rPr dirty="0" sz="1300" spc="-5" i="1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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75">
                <a:latin typeface="Times New Roman"/>
                <a:cs typeface="Times New Roman"/>
              </a:rPr>
              <a:t> </a:t>
            </a:r>
            <a:r>
              <a:rPr dirty="0" sz="1300" spc="-65">
                <a:latin typeface="Times New Roman"/>
                <a:cs typeface="Times New Roman"/>
              </a:rPr>
              <a:t>4</a:t>
            </a:r>
            <a:r>
              <a:rPr dirty="0" sz="1300" spc="65">
                <a:latin typeface="Times New Roman"/>
                <a:cs typeface="Times New Roman"/>
              </a:rPr>
              <a:t>,</a:t>
            </a:r>
            <a:r>
              <a:rPr dirty="0" sz="1300" spc="-85">
                <a:latin typeface="Times New Roman"/>
                <a:cs typeface="Times New Roman"/>
              </a:rPr>
              <a:t>8</a:t>
            </a:r>
            <a:r>
              <a:rPr dirty="0" sz="1300" spc="-25">
                <a:latin typeface="Times New Roman"/>
                <a:cs typeface="Times New Roman"/>
              </a:rPr>
              <a:t>,</a:t>
            </a:r>
            <a:r>
              <a:rPr dirty="0" sz="1300" spc="-175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Symbol"/>
                <a:cs typeface="Symbol"/>
              </a:rPr>
              <a:t></a:t>
            </a:r>
            <a:r>
              <a:rPr dirty="0" sz="1300" spc="-45">
                <a:latin typeface="Times New Roman"/>
                <a:cs typeface="Times New Roman"/>
              </a:rPr>
              <a:t>2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73508" y="4441074"/>
            <a:ext cx="8890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805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1700" y="4966818"/>
            <a:ext cx="5786755" cy="9372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mentioned </a:t>
            </a:r>
            <a:r>
              <a:rPr dirty="0" sz="1100" spc="-5">
                <a:latin typeface="Calibri"/>
                <a:cs typeface="Calibri"/>
              </a:rPr>
              <a:t>above 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normal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normal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719807" y="6129361"/>
            <a:ext cx="3865245" cy="216535"/>
          </a:xfrm>
          <a:prstGeom prst="rect">
            <a:avLst/>
          </a:prstGeom>
          <a:ln w="7463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6670">
              <a:lnSpc>
                <a:spcPts val="1485"/>
              </a:lnSpc>
              <a:tabLst>
                <a:tab pos="2251710" algn="l"/>
                <a:tab pos="2729865" algn="l"/>
              </a:tabLst>
            </a:pPr>
            <a:r>
              <a:rPr dirty="0" baseline="5291" sz="1575" spc="97">
                <a:latin typeface="Times New Roman"/>
                <a:cs typeface="Times New Roman"/>
              </a:rPr>
              <a:t>4</a:t>
            </a:r>
            <a:r>
              <a:rPr dirty="0" baseline="5291" sz="1575" spc="-232">
                <a:latin typeface="Times New Roman"/>
                <a:cs typeface="Times New Roman"/>
              </a:rPr>
              <a:t> </a:t>
            </a:r>
            <a:r>
              <a:rPr dirty="0" sz="1400" spc="-80">
                <a:latin typeface="Symbol"/>
                <a:cs typeface="Symbol"/>
              </a:rPr>
              <a:t></a:t>
            </a:r>
            <a:r>
              <a:rPr dirty="0" sz="1400" spc="-195">
                <a:latin typeface="Times New Roman"/>
                <a:cs typeface="Times New Roman"/>
              </a:rPr>
              <a:t> </a:t>
            </a:r>
            <a:r>
              <a:rPr dirty="0" baseline="5291" sz="1575" spc="89" i="1">
                <a:latin typeface="Times New Roman"/>
                <a:cs typeface="Times New Roman"/>
              </a:rPr>
              <a:t>x</a:t>
            </a:r>
            <a:r>
              <a:rPr dirty="0" baseline="5291" sz="1575" spc="-75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</a:t>
            </a:r>
            <a:r>
              <a:rPr dirty="0" baseline="5291" sz="1575" spc="-150">
                <a:latin typeface="Times New Roman"/>
                <a:cs typeface="Times New Roman"/>
              </a:rPr>
              <a:t> </a:t>
            </a:r>
            <a:r>
              <a:rPr dirty="0" baseline="5291" sz="1575" spc="157">
                <a:latin typeface="Times New Roman"/>
                <a:cs typeface="Times New Roman"/>
              </a:rPr>
              <a:t>8</a:t>
            </a:r>
            <a:r>
              <a:rPr dirty="0" sz="1400" spc="-80">
                <a:latin typeface="Symbol"/>
                <a:cs typeface="Symbol"/>
              </a:rPr>
              <a:t></a:t>
            </a:r>
            <a:r>
              <a:rPr dirty="0" sz="1400" spc="-165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</a:t>
            </a:r>
            <a:r>
              <a:rPr dirty="0" baseline="5291" sz="1575" spc="-150">
                <a:latin typeface="Times New Roman"/>
                <a:cs typeface="Times New Roman"/>
              </a:rPr>
              <a:t> </a:t>
            </a:r>
            <a:r>
              <a:rPr dirty="0" baseline="5291" sz="1575" spc="232">
                <a:latin typeface="Times New Roman"/>
                <a:cs typeface="Times New Roman"/>
              </a:rPr>
              <a:t>8</a:t>
            </a:r>
            <a:r>
              <a:rPr dirty="0" sz="1400" spc="-80">
                <a:latin typeface="Symbol"/>
                <a:cs typeface="Symbol"/>
              </a:rPr>
              <a:t></a:t>
            </a:r>
            <a:r>
              <a:rPr dirty="0" sz="1400" spc="-140">
                <a:latin typeface="Times New Roman"/>
                <a:cs typeface="Times New Roman"/>
              </a:rPr>
              <a:t> </a:t>
            </a:r>
            <a:r>
              <a:rPr dirty="0" baseline="5291" sz="1575" spc="89" i="1">
                <a:latin typeface="Times New Roman"/>
                <a:cs typeface="Times New Roman"/>
              </a:rPr>
              <a:t>y</a:t>
            </a:r>
            <a:r>
              <a:rPr dirty="0" baseline="5291" sz="1575" spc="-44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</a:t>
            </a:r>
            <a:r>
              <a:rPr dirty="0" baseline="5291" sz="1575" spc="-150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Times New Roman"/>
                <a:cs typeface="Times New Roman"/>
              </a:rPr>
              <a:t>3</a:t>
            </a:r>
            <a:r>
              <a:rPr dirty="0" sz="1400" spc="-80">
                <a:latin typeface="Symbol"/>
                <a:cs typeface="Symbol"/>
              </a:rPr>
              <a:t></a:t>
            </a:r>
            <a:r>
              <a:rPr dirty="0" sz="1400" spc="-165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</a:t>
            </a:r>
            <a:r>
              <a:rPr dirty="0" baseline="5291" sz="1575" spc="-97">
                <a:latin typeface="Times New Roman"/>
                <a:cs typeface="Times New Roman"/>
              </a:rPr>
              <a:t> </a:t>
            </a:r>
            <a:r>
              <a:rPr dirty="0" baseline="5291" sz="1575" spc="97">
                <a:latin typeface="Times New Roman"/>
                <a:cs typeface="Times New Roman"/>
              </a:rPr>
              <a:t>2</a:t>
            </a:r>
            <a:r>
              <a:rPr dirty="0" baseline="5291" sz="1575" spc="-232">
                <a:latin typeface="Times New Roman"/>
                <a:cs typeface="Times New Roman"/>
              </a:rPr>
              <a:t> </a:t>
            </a:r>
            <a:r>
              <a:rPr dirty="0" sz="1400" spc="-80">
                <a:latin typeface="Symbol"/>
                <a:cs typeface="Symbol"/>
              </a:rPr>
              <a:t></a:t>
            </a:r>
            <a:r>
              <a:rPr dirty="0" sz="1400" spc="-195">
                <a:latin typeface="Times New Roman"/>
                <a:cs typeface="Times New Roman"/>
              </a:rPr>
              <a:t> </a:t>
            </a:r>
            <a:r>
              <a:rPr dirty="0" baseline="5291" sz="1575" spc="75" i="1">
                <a:latin typeface="Times New Roman"/>
                <a:cs typeface="Times New Roman"/>
              </a:rPr>
              <a:t>z</a:t>
            </a:r>
            <a:r>
              <a:rPr dirty="0" baseline="5291" sz="1575" spc="-30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</a:t>
            </a:r>
            <a:r>
              <a:rPr dirty="0" baseline="5291" sz="1575" spc="-120">
                <a:latin typeface="Times New Roman"/>
                <a:cs typeface="Times New Roman"/>
              </a:rPr>
              <a:t> </a:t>
            </a:r>
            <a:r>
              <a:rPr dirty="0" baseline="5291" sz="1575" spc="217">
                <a:latin typeface="Times New Roman"/>
                <a:cs typeface="Times New Roman"/>
              </a:rPr>
              <a:t>7</a:t>
            </a:r>
            <a:r>
              <a:rPr dirty="0" sz="1400" spc="-80">
                <a:latin typeface="Symbol"/>
                <a:cs typeface="Symbol"/>
              </a:rPr>
              <a:t></a:t>
            </a:r>
            <a:r>
              <a:rPr dirty="0" sz="1400" spc="-90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</a:t>
            </a:r>
            <a:r>
              <a:rPr dirty="0" baseline="5291" sz="1575" spc="-15">
                <a:latin typeface="Times New Roman"/>
                <a:cs typeface="Times New Roman"/>
              </a:rPr>
              <a:t> </a:t>
            </a:r>
            <a:r>
              <a:rPr dirty="0" baseline="5291" sz="1575" spc="97">
                <a:latin typeface="Times New Roman"/>
                <a:cs typeface="Times New Roman"/>
              </a:rPr>
              <a:t>0</a:t>
            </a:r>
            <a:r>
              <a:rPr dirty="0" baseline="5291" sz="1575">
                <a:latin typeface="Times New Roman"/>
                <a:cs typeface="Times New Roman"/>
              </a:rPr>
              <a:t>	</a:t>
            </a:r>
            <a:r>
              <a:rPr dirty="0" baseline="5291" sz="1575" spc="202">
                <a:latin typeface="Symbol"/>
                <a:cs typeface="Symbol"/>
              </a:rPr>
              <a:t></a:t>
            </a:r>
            <a:r>
              <a:rPr dirty="0" baseline="5291" sz="1575">
                <a:latin typeface="Times New Roman"/>
                <a:cs typeface="Times New Roman"/>
              </a:rPr>
              <a:t>	</a:t>
            </a:r>
            <a:r>
              <a:rPr dirty="0" baseline="5291" sz="1575" spc="202">
                <a:latin typeface="Times New Roman"/>
                <a:cs typeface="Times New Roman"/>
              </a:rPr>
              <a:t>4</a:t>
            </a:r>
            <a:r>
              <a:rPr dirty="0" baseline="5291" sz="1575" spc="89" i="1">
                <a:latin typeface="Times New Roman"/>
                <a:cs typeface="Times New Roman"/>
              </a:rPr>
              <a:t>x</a:t>
            </a:r>
            <a:r>
              <a:rPr dirty="0" baseline="5291" sz="1575" spc="-75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</a:t>
            </a:r>
            <a:r>
              <a:rPr dirty="0" baseline="5291" sz="1575" spc="-150">
                <a:latin typeface="Times New Roman"/>
                <a:cs typeface="Times New Roman"/>
              </a:rPr>
              <a:t> </a:t>
            </a:r>
            <a:r>
              <a:rPr dirty="0" baseline="5291" sz="1575" spc="97">
                <a:latin typeface="Times New Roman"/>
                <a:cs typeface="Times New Roman"/>
              </a:rPr>
              <a:t>8</a:t>
            </a:r>
            <a:r>
              <a:rPr dirty="0" baseline="5291" sz="1575" spc="-232">
                <a:latin typeface="Times New Roman"/>
                <a:cs typeface="Times New Roman"/>
              </a:rPr>
              <a:t> </a:t>
            </a:r>
            <a:r>
              <a:rPr dirty="0" baseline="5291" sz="1575" spc="89" i="1">
                <a:latin typeface="Times New Roman"/>
                <a:cs typeface="Times New Roman"/>
              </a:rPr>
              <a:t>y</a:t>
            </a:r>
            <a:r>
              <a:rPr dirty="0" baseline="5291" sz="1575" spc="-44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</a:t>
            </a:r>
            <a:r>
              <a:rPr dirty="0" baseline="5291" sz="1575" spc="-97">
                <a:latin typeface="Times New Roman"/>
                <a:cs typeface="Times New Roman"/>
              </a:rPr>
              <a:t> </a:t>
            </a:r>
            <a:r>
              <a:rPr dirty="0" baseline="5291" sz="1575" spc="202">
                <a:latin typeface="Times New Roman"/>
                <a:cs typeface="Times New Roman"/>
              </a:rPr>
              <a:t>2</a:t>
            </a:r>
            <a:r>
              <a:rPr dirty="0" baseline="5291" sz="1575" spc="75" i="1">
                <a:latin typeface="Times New Roman"/>
                <a:cs typeface="Times New Roman"/>
              </a:rPr>
              <a:t>z</a:t>
            </a:r>
            <a:r>
              <a:rPr dirty="0" baseline="5291" sz="1575" spc="75" i="1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Symbol"/>
                <a:cs typeface="Symbol"/>
              </a:rPr>
              <a:t></a:t>
            </a:r>
            <a:r>
              <a:rPr dirty="0" baseline="5291" sz="1575" spc="15">
                <a:latin typeface="Times New Roman"/>
                <a:cs typeface="Times New Roman"/>
              </a:rPr>
              <a:t> </a:t>
            </a:r>
            <a:r>
              <a:rPr dirty="0" baseline="5291" sz="1575" spc="104">
                <a:latin typeface="Symbol"/>
                <a:cs typeface="Symbol"/>
              </a:rPr>
              <a:t></a:t>
            </a:r>
            <a:r>
              <a:rPr dirty="0" baseline="5291" sz="1575" spc="97">
                <a:latin typeface="Times New Roman"/>
                <a:cs typeface="Times New Roman"/>
              </a:rPr>
              <a:t>22</a:t>
            </a:r>
            <a:endParaRPr baseline="5291" sz="1575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96111" y="656996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901602" y="6912233"/>
            <a:ext cx="5555615" cy="4305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20700"/>
              </a:lnSpc>
              <a:spcBef>
                <a:spcPts val="95"/>
              </a:spcBef>
            </a:pPr>
            <a:r>
              <a:rPr dirty="0" baseline="2525" sz="1650">
                <a:latin typeface="Calibri"/>
                <a:cs typeface="Calibri"/>
              </a:rPr>
              <a:t>4. </a:t>
            </a:r>
            <a:r>
              <a:rPr dirty="0" baseline="2525" sz="1650" spc="-7">
                <a:latin typeface="Calibri"/>
                <a:cs typeface="Calibri"/>
              </a:rPr>
              <a:t>Determine if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-7">
                <a:latin typeface="Calibri"/>
                <a:cs typeface="Calibri"/>
              </a:rPr>
              <a:t> 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 by</a:t>
            </a:r>
            <a:r>
              <a:rPr dirty="0" baseline="2525" sz="1650" spc="254">
                <a:latin typeface="Calibri"/>
                <a:cs typeface="Calibri"/>
              </a:rPr>
              <a:t> </a:t>
            </a:r>
            <a:r>
              <a:rPr dirty="0" sz="1050" spc="90">
                <a:latin typeface="Times New Roman"/>
                <a:cs typeface="Times New Roman"/>
              </a:rPr>
              <a:t>4</a:t>
            </a:r>
            <a:r>
              <a:rPr dirty="0" sz="1050" spc="90" i="1">
                <a:latin typeface="Times New Roman"/>
                <a:cs typeface="Times New Roman"/>
              </a:rPr>
              <a:t>x</a:t>
            </a:r>
            <a:r>
              <a:rPr dirty="0" sz="1050" spc="-50" i="1">
                <a:latin typeface="Times New Roman"/>
                <a:cs typeface="Times New Roman"/>
              </a:rPr>
              <a:t> </a:t>
            </a:r>
            <a:r>
              <a:rPr dirty="0" sz="1050" spc="60">
                <a:latin typeface="Symbol"/>
                <a:cs typeface="Symbol"/>
              </a:rPr>
              <a:t></a:t>
            </a:r>
            <a:r>
              <a:rPr dirty="0" sz="1050" spc="-105">
                <a:latin typeface="Times New Roman"/>
                <a:cs typeface="Times New Roman"/>
              </a:rPr>
              <a:t> </a:t>
            </a:r>
            <a:r>
              <a:rPr dirty="0" sz="1050" spc="55">
                <a:latin typeface="Times New Roman"/>
                <a:cs typeface="Times New Roman"/>
              </a:rPr>
              <a:t>9</a:t>
            </a:r>
            <a:r>
              <a:rPr dirty="0" sz="1050" spc="-135">
                <a:latin typeface="Times New Roman"/>
                <a:cs typeface="Times New Roman"/>
              </a:rPr>
              <a:t> </a:t>
            </a:r>
            <a:r>
              <a:rPr dirty="0" sz="1050" spc="50" i="1">
                <a:latin typeface="Times New Roman"/>
                <a:cs typeface="Times New Roman"/>
              </a:rPr>
              <a:t>y</a:t>
            </a:r>
            <a:r>
              <a:rPr dirty="0" sz="1050" spc="-30" i="1">
                <a:latin typeface="Times New Roman"/>
                <a:cs typeface="Times New Roman"/>
              </a:rPr>
              <a:t> </a:t>
            </a:r>
            <a:r>
              <a:rPr dirty="0" sz="1050" spc="60">
                <a:latin typeface="Symbol"/>
                <a:cs typeface="Symbol"/>
              </a:rPr>
              <a:t></a:t>
            </a:r>
            <a:r>
              <a:rPr dirty="0" sz="1050" spc="-5">
                <a:latin typeface="Times New Roman"/>
                <a:cs typeface="Times New Roman"/>
              </a:rPr>
              <a:t> </a:t>
            </a:r>
            <a:r>
              <a:rPr dirty="0" sz="1050" spc="45" i="1">
                <a:latin typeface="Times New Roman"/>
                <a:cs typeface="Times New Roman"/>
              </a:rPr>
              <a:t>z </a:t>
            </a:r>
            <a:r>
              <a:rPr dirty="0" sz="1050" spc="60">
                <a:latin typeface="Symbol"/>
                <a:cs typeface="Symbol"/>
              </a:rPr>
              <a:t></a:t>
            </a:r>
            <a:r>
              <a:rPr dirty="0" sz="1050" spc="10">
                <a:latin typeface="Times New Roman"/>
                <a:cs typeface="Times New Roman"/>
              </a:rPr>
              <a:t> </a:t>
            </a:r>
            <a:r>
              <a:rPr dirty="0" sz="1050" spc="55">
                <a:latin typeface="Times New Roman"/>
                <a:cs typeface="Times New Roman"/>
              </a:rPr>
              <a:t>2</a:t>
            </a:r>
            <a:r>
              <a:rPr dirty="0" sz="1050" spc="204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sz="1050" spc="70" i="1">
                <a:latin typeface="Times New Roman"/>
                <a:cs typeface="Times New Roman"/>
              </a:rPr>
              <a:t>x</a:t>
            </a:r>
            <a:r>
              <a:rPr dirty="0" sz="1050" spc="-40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</a:t>
            </a:r>
            <a:r>
              <a:rPr dirty="0" sz="1050" spc="-35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Times New Roman"/>
                <a:cs typeface="Times New Roman"/>
              </a:rPr>
              <a:t>2</a:t>
            </a:r>
            <a:r>
              <a:rPr dirty="0" sz="1050" spc="-130">
                <a:latin typeface="Times New Roman"/>
                <a:cs typeface="Times New Roman"/>
              </a:rPr>
              <a:t> </a:t>
            </a:r>
            <a:r>
              <a:rPr dirty="0" sz="1050" spc="70" i="1">
                <a:latin typeface="Times New Roman"/>
                <a:cs typeface="Times New Roman"/>
              </a:rPr>
              <a:t>y</a:t>
            </a:r>
            <a:r>
              <a:rPr dirty="0" sz="1050" spc="-20" i="1">
                <a:latin typeface="Times New Roman"/>
                <a:cs typeface="Times New Roman"/>
              </a:rPr>
              <a:t> </a:t>
            </a:r>
            <a:r>
              <a:rPr dirty="0" sz="1050" spc="114">
                <a:latin typeface="Symbol"/>
                <a:cs typeface="Symbol"/>
              </a:rPr>
              <a:t></a:t>
            </a:r>
            <a:r>
              <a:rPr dirty="0" sz="1050" spc="114">
                <a:latin typeface="Times New Roman"/>
                <a:cs typeface="Times New Roman"/>
              </a:rPr>
              <a:t>14</a:t>
            </a:r>
            <a:r>
              <a:rPr dirty="0" sz="1050" spc="114" i="1">
                <a:latin typeface="Times New Roman"/>
                <a:cs typeface="Times New Roman"/>
              </a:rPr>
              <a:t>z</a:t>
            </a:r>
            <a:r>
              <a:rPr dirty="0" sz="1050" spc="60" i="1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Symbol"/>
                <a:cs typeface="Symbol"/>
              </a:rPr>
              <a:t></a:t>
            </a:r>
            <a:r>
              <a:rPr dirty="0" sz="1050" spc="25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</a:t>
            </a:r>
            <a:r>
              <a:rPr dirty="0" sz="1050" spc="85">
                <a:latin typeface="Times New Roman"/>
                <a:cs typeface="Times New Roman"/>
              </a:rPr>
              <a:t>6</a:t>
            </a:r>
            <a:r>
              <a:rPr dirty="0" sz="1050" spc="13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are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parallel, orthogonal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neither.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01602" y="7700154"/>
            <a:ext cx="3835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4276524" y="7941725"/>
            <a:ext cx="40640" cy="204470"/>
            <a:chOff x="4276524" y="7941725"/>
            <a:chExt cx="40640" cy="204470"/>
          </a:xfrm>
        </p:grpSpPr>
        <p:sp>
          <p:nvSpPr>
            <p:cNvPr id="17" name="object 17"/>
            <p:cNvSpPr/>
            <p:nvPr/>
          </p:nvSpPr>
          <p:spPr>
            <a:xfrm>
              <a:off x="4280287" y="7945488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32880" y="0"/>
                  </a:moveTo>
                  <a:lnTo>
                    <a:pt x="0" y="9817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280287" y="8043666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0" y="0"/>
                  </a:moveTo>
                  <a:lnTo>
                    <a:pt x="32880" y="9817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9" name="object 19"/>
          <p:cNvGrpSpPr/>
          <p:nvPr/>
        </p:nvGrpSpPr>
        <p:grpSpPr>
          <a:xfrm>
            <a:off x="4823363" y="7941725"/>
            <a:ext cx="40640" cy="204470"/>
            <a:chOff x="4823363" y="7941725"/>
            <a:chExt cx="40640" cy="204470"/>
          </a:xfrm>
        </p:grpSpPr>
        <p:sp>
          <p:nvSpPr>
            <p:cNvPr id="20" name="object 20"/>
            <p:cNvSpPr/>
            <p:nvPr/>
          </p:nvSpPr>
          <p:spPr>
            <a:xfrm>
              <a:off x="4827126" y="7945488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0" y="0"/>
                  </a:moveTo>
                  <a:lnTo>
                    <a:pt x="32880" y="9817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827126" y="8043666"/>
              <a:ext cx="33020" cy="98425"/>
            </a:xfrm>
            <a:custGeom>
              <a:avLst/>
              <a:gdLst/>
              <a:ahLst/>
              <a:cxnLst/>
              <a:rect l="l" t="t" r="r" b="b"/>
              <a:pathLst>
                <a:path w="33020" h="98425">
                  <a:moveTo>
                    <a:pt x="32880" y="0"/>
                  </a:moveTo>
                  <a:lnTo>
                    <a:pt x="0" y="9817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/>
          <p:nvPr/>
        </p:nvSpPr>
        <p:spPr>
          <a:xfrm>
            <a:off x="4009369" y="7803609"/>
            <a:ext cx="8763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815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2087056" y="8231243"/>
            <a:ext cx="41275" cy="204470"/>
            <a:chOff x="2087056" y="8231243"/>
            <a:chExt cx="41275" cy="204470"/>
          </a:xfrm>
        </p:grpSpPr>
        <p:sp>
          <p:nvSpPr>
            <p:cNvPr id="24" name="object 24"/>
            <p:cNvSpPr/>
            <p:nvPr/>
          </p:nvSpPr>
          <p:spPr>
            <a:xfrm>
              <a:off x="2090865" y="8235051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33337" y="0"/>
                  </a:moveTo>
                  <a:lnTo>
                    <a:pt x="0" y="98178"/>
                  </a:lnTo>
                </a:path>
              </a:pathLst>
            </a:custGeom>
            <a:ln w="76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2090865" y="8333229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0" y="0"/>
                  </a:moveTo>
                  <a:lnTo>
                    <a:pt x="33337" y="98178"/>
                  </a:lnTo>
                </a:path>
              </a:pathLst>
            </a:custGeom>
            <a:ln w="76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/>
          <p:cNvGrpSpPr/>
          <p:nvPr/>
        </p:nvGrpSpPr>
        <p:grpSpPr>
          <a:xfrm>
            <a:off x="2617678" y="8231243"/>
            <a:ext cx="41275" cy="204470"/>
            <a:chOff x="2617678" y="8231243"/>
            <a:chExt cx="41275" cy="204470"/>
          </a:xfrm>
        </p:grpSpPr>
        <p:sp>
          <p:nvSpPr>
            <p:cNvPr id="27" name="object 27"/>
            <p:cNvSpPr/>
            <p:nvPr/>
          </p:nvSpPr>
          <p:spPr>
            <a:xfrm>
              <a:off x="2621487" y="8235051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0" y="0"/>
                  </a:moveTo>
                  <a:lnTo>
                    <a:pt x="33337" y="98178"/>
                  </a:lnTo>
                </a:path>
              </a:pathLst>
            </a:custGeom>
            <a:ln w="76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2621487" y="8333230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33337" y="0"/>
                  </a:moveTo>
                  <a:lnTo>
                    <a:pt x="0" y="98178"/>
                  </a:lnTo>
                </a:path>
              </a:pathLst>
            </a:custGeom>
            <a:ln w="760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1799996" y="8093169"/>
            <a:ext cx="88265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810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76202" y="7823195"/>
            <a:ext cx="5908040" cy="6051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 indent="-635">
              <a:lnSpc>
                <a:spcPct val="146200"/>
              </a:lnSpc>
              <a:spcBef>
                <a:spcPts val="95"/>
              </a:spcBef>
              <a:tabLst>
                <a:tab pos="4085590" algn="l"/>
              </a:tabLst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start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baseline="2136" sz="1950" spc="-150" i="1">
                <a:latin typeface="Times New Roman"/>
                <a:cs typeface="Times New Roman"/>
              </a:rPr>
              <a:t>n</a:t>
            </a:r>
            <a:r>
              <a:rPr dirty="0" baseline="-22222" sz="1125" spc="-150">
                <a:latin typeface="Times New Roman"/>
                <a:cs typeface="Times New Roman"/>
              </a:rPr>
              <a:t>1</a:t>
            </a:r>
            <a:r>
              <a:rPr dirty="0" baseline="-22222" sz="1125" spc="240">
                <a:latin typeface="Times New Roman"/>
                <a:cs typeface="Times New Roman"/>
              </a:rPr>
              <a:t> </a:t>
            </a:r>
            <a:r>
              <a:rPr dirty="0" baseline="2136" sz="1950" spc="-97">
                <a:latin typeface="Symbol"/>
                <a:cs typeface="Symbol"/>
              </a:rPr>
              <a:t></a:t>
            </a:r>
            <a:r>
              <a:rPr dirty="0" baseline="2136" sz="1950" spc="600">
                <a:latin typeface="Times New Roman"/>
                <a:cs typeface="Times New Roman"/>
              </a:rPr>
              <a:t> </a:t>
            </a:r>
            <a:r>
              <a:rPr dirty="0" baseline="2136" sz="1950" spc="-82">
                <a:latin typeface="Times New Roman"/>
                <a:cs typeface="Times New Roman"/>
              </a:rPr>
              <a:t>4,</a:t>
            </a:r>
            <a:r>
              <a:rPr dirty="0" baseline="2136" sz="1950" spc="-262">
                <a:latin typeface="Times New Roman"/>
                <a:cs typeface="Times New Roman"/>
              </a:rPr>
              <a:t> </a:t>
            </a:r>
            <a:r>
              <a:rPr dirty="0" baseline="2136" sz="1950" spc="-89">
                <a:latin typeface="Symbol"/>
                <a:cs typeface="Symbol"/>
              </a:rPr>
              <a:t></a:t>
            </a:r>
            <a:r>
              <a:rPr dirty="0" baseline="2136" sz="1950" spc="-89">
                <a:latin typeface="Times New Roman"/>
                <a:cs typeface="Times New Roman"/>
              </a:rPr>
              <a:t>9,</a:t>
            </a:r>
            <a:r>
              <a:rPr dirty="0" baseline="2136" sz="1950" spc="-262">
                <a:latin typeface="Times New Roman"/>
                <a:cs typeface="Times New Roman"/>
              </a:rPr>
              <a:t> </a:t>
            </a:r>
            <a:r>
              <a:rPr dirty="0" baseline="2136" sz="1950" spc="-97">
                <a:latin typeface="Symbol"/>
                <a:cs typeface="Symbol"/>
              </a:rPr>
              <a:t></a:t>
            </a:r>
            <a:r>
              <a:rPr dirty="0" baseline="2136" sz="1950" spc="-97">
                <a:latin typeface="Times New Roman"/>
                <a:cs typeface="Times New Roman"/>
              </a:rPr>
              <a:t>1	</a:t>
            </a:r>
            <a:r>
              <a:rPr dirty="0" sz="1100" spc="-5">
                <a:latin typeface="Calibri"/>
                <a:cs typeface="Calibri"/>
              </a:rPr>
              <a:t>will be normal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5">
                <a:latin typeface="Calibri"/>
                <a:cs typeface="Calibri"/>
              </a:rPr>
              <a:t>first plane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baseline="2136" sz="1950" spc="-82" i="1">
                <a:latin typeface="Times New Roman"/>
                <a:cs typeface="Times New Roman"/>
              </a:rPr>
              <a:t>n</a:t>
            </a:r>
            <a:r>
              <a:rPr dirty="0" baseline="-22222" sz="1125" spc="-82">
                <a:latin typeface="Times New Roman"/>
                <a:cs typeface="Times New Roman"/>
              </a:rPr>
              <a:t>2 </a:t>
            </a:r>
            <a:r>
              <a:rPr dirty="0" baseline="-22222" sz="1125" spc="-75">
                <a:latin typeface="Times New Roman"/>
                <a:cs typeface="Times New Roman"/>
              </a:rPr>
              <a:t> </a:t>
            </a:r>
            <a:r>
              <a:rPr dirty="0" baseline="2136" sz="1950" spc="-82">
                <a:latin typeface="Symbol"/>
                <a:cs typeface="Symbol"/>
              </a:rPr>
              <a:t></a:t>
            </a:r>
            <a:r>
              <a:rPr dirty="0" baseline="2136" sz="1950" spc="-7">
                <a:latin typeface="Times New Roman"/>
                <a:cs typeface="Times New Roman"/>
              </a:rPr>
              <a:t> </a:t>
            </a:r>
            <a:r>
              <a:rPr dirty="0" baseline="2136" sz="1950" spc="-142">
                <a:latin typeface="Times New Roman"/>
                <a:cs typeface="Times New Roman"/>
              </a:rPr>
              <a:t>1,</a:t>
            </a:r>
            <a:r>
              <a:rPr dirty="0" baseline="2136" sz="1950" spc="-262">
                <a:latin typeface="Times New Roman"/>
                <a:cs typeface="Times New Roman"/>
              </a:rPr>
              <a:t> </a:t>
            </a:r>
            <a:r>
              <a:rPr dirty="0" baseline="2136" sz="1950" spc="-75">
                <a:latin typeface="Times New Roman"/>
                <a:cs typeface="Times New Roman"/>
              </a:rPr>
              <a:t>2,</a:t>
            </a:r>
            <a:r>
              <a:rPr dirty="0" baseline="2136" sz="1950" spc="-262">
                <a:latin typeface="Times New Roman"/>
                <a:cs typeface="Times New Roman"/>
              </a:rPr>
              <a:t> </a:t>
            </a:r>
            <a:r>
              <a:rPr dirty="0" baseline="2136" sz="1950" spc="-82">
                <a:latin typeface="Symbol"/>
                <a:cs typeface="Symbol"/>
              </a:rPr>
              <a:t></a:t>
            </a:r>
            <a:r>
              <a:rPr dirty="0" baseline="2136" sz="1950" spc="-82">
                <a:latin typeface="Times New Roman"/>
                <a:cs typeface="Times New Roman"/>
              </a:rPr>
              <a:t>14</a:t>
            </a:r>
            <a:r>
              <a:rPr dirty="0" baseline="2136" sz="1950" spc="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 plane.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81176" y="2830812"/>
            <a:ext cx="5830570" cy="573405"/>
            <a:chOff x="881176" y="2830812"/>
            <a:chExt cx="5830570" cy="5734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88374" y="3059812"/>
              <a:ext cx="103196" cy="143400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81176" y="2993783"/>
              <a:ext cx="5830570" cy="410845"/>
            </a:xfrm>
            <a:custGeom>
              <a:avLst/>
              <a:gdLst/>
              <a:ahLst/>
              <a:cxnLst/>
              <a:rect l="l" t="t" r="r" b="b"/>
              <a:pathLst>
                <a:path w="5830570" h="410845">
                  <a:moveTo>
                    <a:pt x="3130232" y="93789"/>
                  </a:moveTo>
                  <a:lnTo>
                    <a:pt x="3121939" y="41744"/>
                  </a:lnTo>
                  <a:lnTo>
                    <a:pt x="3097072" y="0"/>
                  </a:lnTo>
                  <a:lnTo>
                    <a:pt x="33223" y="0"/>
                  </a:lnTo>
                  <a:lnTo>
                    <a:pt x="8343" y="41744"/>
                  </a:lnTo>
                  <a:lnTo>
                    <a:pt x="50" y="93789"/>
                  </a:lnTo>
                  <a:lnTo>
                    <a:pt x="8343" y="145846"/>
                  </a:lnTo>
                  <a:lnTo>
                    <a:pt x="33223" y="187591"/>
                  </a:lnTo>
                  <a:lnTo>
                    <a:pt x="3097072" y="187591"/>
                  </a:lnTo>
                  <a:lnTo>
                    <a:pt x="3121939" y="145846"/>
                  </a:lnTo>
                  <a:lnTo>
                    <a:pt x="3130232" y="93789"/>
                  </a:lnTo>
                  <a:close/>
                </a:path>
                <a:path w="5830570" h="410845">
                  <a:moveTo>
                    <a:pt x="4954511" y="316598"/>
                  </a:moveTo>
                  <a:lnTo>
                    <a:pt x="4946218" y="264541"/>
                  </a:lnTo>
                  <a:lnTo>
                    <a:pt x="4921351" y="222796"/>
                  </a:lnTo>
                  <a:lnTo>
                    <a:pt x="33159" y="222796"/>
                  </a:lnTo>
                  <a:lnTo>
                    <a:pt x="8280" y="264541"/>
                  </a:lnTo>
                  <a:lnTo>
                    <a:pt x="0" y="316598"/>
                  </a:lnTo>
                  <a:lnTo>
                    <a:pt x="8280" y="368642"/>
                  </a:lnTo>
                  <a:lnTo>
                    <a:pt x="33159" y="410400"/>
                  </a:lnTo>
                  <a:lnTo>
                    <a:pt x="4921351" y="410400"/>
                  </a:lnTo>
                  <a:lnTo>
                    <a:pt x="4946218" y="368642"/>
                  </a:lnTo>
                  <a:lnTo>
                    <a:pt x="4954511" y="316598"/>
                  </a:lnTo>
                  <a:close/>
                </a:path>
                <a:path w="5830570" h="410845">
                  <a:moveTo>
                    <a:pt x="5830049" y="94081"/>
                  </a:moveTo>
                  <a:lnTo>
                    <a:pt x="5821756" y="42037"/>
                  </a:lnTo>
                  <a:lnTo>
                    <a:pt x="5796889" y="279"/>
                  </a:lnTo>
                  <a:lnTo>
                    <a:pt x="3341789" y="279"/>
                  </a:lnTo>
                  <a:lnTo>
                    <a:pt x="3316909" y="42037"/>
                  </a:lnTo>
                  <a:lnTo>
                    <a:pt x="3308616" y="94081"/>
                  </a:lnTo>
                  <a:lnTo>
                    <a:pt x="3316909" y="146138"/>
                  </a:lnTo>
                  <a:lnTo>
                    <a:pt x="3341789" y="187883"/>
                  </a:lnTo>
                  <a:lnTo>
                    <a:pt x="5796889" y="187883"/>
                  </a:lnTo>
                  <a:lnTo>
                    <a:pt x="5821756" y="146138"/>
                  </a:lnTo>
                  <a:lnTo>
                    <a:pt x="5830049" y="94081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994285" y="2934671"/>
              <a:ext cx="177800" cy="245110"/>
            </a:xfrm>
            <a:custGeom>
              <a:avLst/>
              <a:gdLst/>
              <a:ahLst/>
              <a:cxnLst/>
              <a:rect l="l" t="t" r="r" b="b"/>
              <a:pathLst>
                <a:path w="177800" h="245110">
                  <a:moveTo>
                    <a:pt x="134100" y="-3"/>
                  </a:moveTo>
                  <a:lnTo>
                    <a:pt x="43295" y="-3"/>
                  </a:lnTo>
                  <a:lnTo>
                    <a:pt x="19242" y="34174"/>
                  </a:lnTo>
                  <a:lnTo>
                    <a:pt x="4810" y="76322"/>
                  </a:lnTo>
                  <a:lnTo>
                    <a:pt x="0" y="122456"/>
                  </a:lnTo>
                  <a:lnTo>
                    <a:pt x="4810" y="168589"/>
                  </a:lnTo>
                  <a:lnTo>
                    <a:pt x="19242" y="210737"/>
                  </a:lnTo>
                  <a:lnTo>
                    <a:pt x="43295" y="244914"/>
                  </a:lnTo>
                  <a:lnTo>
                    <a:pt x="134100" y="244914"/>
                  </a:lnTo>
                  <a:lnTo>
                    <a:pt x="158153" y="210737"/>
                  </a:lnTo>
                  <a:lnTo>
                    <a:pt x="172585" y="168589"/>
                  </a:lnTo>
                  <a:lnTo>
                    <a:pt x="177395" y="122456"/>
                  </a:lnTo>
                  <a:lnTo>
                    <a:pt x="172585" y="76322"/>
                  </a:lnTo>
                  <a:lnTo>
                    <a:pt x="158153" y="34174"/>
                  </a:lnTo>
                  <a:lnTo>
                    <a:pt x="134100" y="-3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011427" y="2830812"/>
              <a:ext cx="161925" cy="247015"/>
            </a:xfrm>
            <a:custGeom>
              <a:avLst/>
              <a:gdLst/>
              <a:ahLst/>
              <a:cxnLst/>
              <a:rect l="l" t="t" r="r" b="b"/>
              <a:pathLst>
                <a:path w="161925" h="247014">
                  <a:moveTo>
                    <a:pt x="118048" y="-4"/>
                  </a:moveTo>
                  <a:lnTo>
                    <a:pt x="43588" y="-4"/>
                  </a:lnTo>
                  <a:lnTo>
                    <a:pt x="19372" y="34404"/>
                  </a:lnTo>
                  <a:lnTo>
                    <a:pt x="4843" y="76838"/>
                  </a:lnTo>
                  <a:lnTo>
                    <a:pt x="0" y="123284"/>
                  </a:lnTo>
                  <a:lnTo>
                    <a:pt x="4843" y="169729"/>
                  </a:lnTo>
                  <a:lnTo>
                    <a:pt x="19372" y="212163"/>
                  </a:lnTo>
                  <a:lnTo>
                    <a:pt x="43588" y="246572"/>
                  </a:lnTo>
                  <a:lnTo>
                    <a:pt x="118048" y="246572"/>
                  </a:lnTo>
                  <a:lnTo>
                    <a:pt x="142264" y="212163"/>
                  </a:lnTo>
                  <a:lnTo>
                    <a:pt x="156794" y="169729"/>
                  </a:lnTo>
                  <a:lnTo>
                    <a:pt x="161637" y="123284"/>
                  </a:lnTo>
                  <a:lnTo>
                    <a:pt x="156794" y="76838"/>
                  </a:lnTo>
                  <a:lnTo>
                    <a:pt x="142264" y="34404"/>
                  </a:lnTo>
                  <a:lnTo>
                    <a:pt x="118048" y="-4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878598" y="5500725"/>
            <a:ext cx="6000115" cy="386715"/>
          </a:xfrm>
          <a:custGeom>
            <a:avLst/>
            <a:gdLst/>
            <a:ahLst/>
            <a:cxnLst/>
            <a:rect l="l" t="t" r="r" b="b"/>
            <a:pathLst>
              <a:path w="6000115" h="386714">
                <a:moveTo>
                  <a:pt x="5999785" y="81407"/>
                </a:moveTo>
                <a:lnTo>
                  <a:pt x="5987859" y="36258"/>
                </a:lnTo>
                <a:lnTo>
                  <a:pt x="5963996" y="0"/>
                </a:lnTo>
                <a:lnTo>
                  <a:pt x="35788" y="2438"/>
                </a:lnTo>
                <a:lnTo>
                  <a:pt x="12573" y="37731"/>
                </a:lnTo>
                <a:lnTo>
                  <a:pt x="952" y="81673"/>
                </a:lnTo>
                <a:lnTo>
                  <a:pt x="952" y="128498"/>
                </a:lnTo>
                <a:lnTo>
                  <a:pt x="12573" y="172440"/>
                </a:lnTo>
                <a:lnTo>
                  <a:pt x="25107" y="191503"/>
                </a:lnTo>
                <a:lnTo>
                  <a:pt x="11938" y="211518"/>
                </a:lnTo>
                <a:lnTo>
                  <a:pt x="0" y="256667"/>
                </a:lnTo>
                <a:lnTo>
                  <a:pt x="0" y="304787"/>
                </a:lnTo>
                <a:lnTo>
                  <a:pt x="11938" y="349935"/>
                </a:lnTo>
                <a:lnTo>
                  <a:pt x="35788" y="386181"/>
                </a:lnTo>
                <a:lnTo>
                  <a:pt x="1034008" y="386181"/>
                </a:lnTo>
                <a:lnTo>
                  <a:pt x="1057871" y="349935"/>
                </a:lnTo>
                <a:lnTo>
                  <a:pt x="1069809" y="304787"/>
                </a:lnTo>
                <a:lnTo>
                  <a:pt x="1069809" y="256667"/>
                </a:lnTo>
                <a:lnTo>
                  <a:pt x="1057871" y="211518"/>
                </a:lnTo>
                <a:lnTo>
                  <a:pt x="1055725" y="208280"/>
                </a:lnTo>
                <a:lnTo>
                  <a:pt x="5963996" y="210921"/>
                </a:lnTo>
                <a:lnTo>
                  <a:pt x="5987859" y="174675"/>
                </a:lnTo>
                <a:lnTo>
                  <a:pt x="5999785" y="129527"/>
                </a:lnTo>
                <a:lnTo>
                  <a:pt x="5999785" y="81407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81175" y="3767872"/>
            <a:ext cx="4588510" cy="194945"/>
          </a:xfrm>
          <a:custGeom>
            <a:avLst/>
            <a:gdLst/>
            <a:ahLst/>
            <a:cxnLst/>
            <a:rect l="l" t="t" r="r" b="b"/>
            <a:pathLst>
              <a:path w="4588510" h="194945">
                <a:moveTo>
                  <a:pt x="4555155" y="1"/>
                </a:moveTo>
                <a:lnTo>
                  <a:pt x="33163" y="1824"/>
                </a:lnTo>
                <a:lnTo>
                  <a:pt x="8290" y="43571"/>
                </a:lnTo>
                <a:lnTo>
                  <a:pt x="0" y="95621"/>
                </a:lnTo>
                <a:lnTo>
                  <a:pt x="8290" y="147671"/>
                </a:lnTo>
                <a:lnTo>
                  <a:pt x="33163" y="189419"/>
                </a:lnTo>
                <a:lnTo>
                  <a:pt x="4555155" y="194607"/>
                </a:lnTo>
                <a:lnTo>
                  <a:pt x="4577172" y="161157"/>
                </a:lnTo>
                <a:lnTo>
                  <a:pt x="4588181" y="119500"/>
                </a:lnTo>
                <a:lnTo>
                  <a:pt x="4588181" y="75108"/>
                </a:lnTo>
                <a:lnTo>
                  <a:pt x="4577172" y="33451"/>
                </a:lnTo>
                <a:lnTo>
                  <a:pt x="4555155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81237" y="1823455"/>
            <a:ext cx="5584190" cy="187960"/>
          </a:xfrm>
          <a:custGeom>
            <a:avLst/>
            <a:gdLst/>
            <a:ahLst/>
            <a:cxnLst/>
            <a:rect l="l" t="t" r="r" b="b"/>
            <a:pathLst>
              <a:path w="5584190" h="187960">
                <a:moveTo>
                  <a:pt x="5550677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2"/>
                </a:lnTo>
                <a:lnTo>
                  <a:pt x="33162" y="187601"/>
                </a:lnTo>
                <a:lnTo>
                  <a:pt x="5550677" y="187601"/>
                </a:lnTo>
                <a:lnTo>
                  <a:pt x="5575549" y="145852"/>
                </a:lnTo>
                <a:lnTo>
                  <a:pt x="5583840" y="93800"/>
                </a:lnTo>
                <a:lnTo>
                  <a:pt x="5575549" y="41748"/>
                </a:lnTo>
                <a:lnTo>
                  <a:pt x="5550677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901700" y="877956"/>
            <a:ext cx="5774055" cy="186626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 </a:t>
            </a:r>
            <a:r>
              <a:rPr dirty="0" sz="1100" spc="-5">
                <a:latin typeface="Calibri"/>
                <a:cs typeface="Calibri"/>
              </a:rPr>
              <a:t>try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visualize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 planes and these normal </a:t>
            </a:r>
            <a:r>
              <a:rPr dirty="0" sz="1100">
                <a:latin typeface="Calibri"/>
                <a:cs typeface="Calibri"/>
              </a:rPr>
              <a:t>vectors.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would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 planes look like if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two normal </a:t>
            </a:r>
            <a:r>
              <a:rPr dirty="0" sz="1100">
                <a:latin typeface="Calibri"/>
                <a:cs typeface="Calibri"/>
              </a:rPr>
              <a:t>vectors </a:t>
            </a:r>
            <a:r>
              <a:rPr dirty="0" sz="1100" spc="-5">
                <a:latin typeface="Calibri"/>
                <a:cs typeface="Calibri"/>
              </a:rPr>
              <a:t>where parallel to each other?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would the </a:t>
            </a:r>
            <a:r>
              <a:rPr dirty="0" sz="1100" spc="-5">
                <a:latin typeface="Calibri"/>
                <a:cs typeface="Calibri"/>
              </a:rPr>
              <a:t>two planes look like if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 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other?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each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461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sign 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</a:t>
            </a:r>
            <a:r>
              <a:rPr dirty="0" sz="1100">
                <a:latin typeface="Calibri"/>
                <a:cs typeface="Calibri"/>
              </a:rPr>
              <a:t>component.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opposite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42316" y="2811112"/>
            <a:ext cx="100330" cy="2463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450" spc="-865">
                <a:latin typeface="Microsoft Sans Serif"/>
                <a:cs typeface="Microsoft Sans Serif"/>
              </a:rPr>
              <a:t>→</a:t>
            </a:r>
            <a:endParaRPr sz="145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6239" y="2881343"/>
            <a:ext cx="5964555" cy="704215"/>
          </a:xfrm>
          <a:prstGeom prst="rect">
            <a:avLst/>
          </a:prstGeom>
        </p:spPr>
        <p:txBody>
          <a:bodyPr wrap="square" lIns="0" tIns="38100" rIns="0" bIns="0" rtlCol="0" vert="horz">
            <a:spAutoFit/>
          </a:bodyPr>
          <a:lstStyle/>
          <a:p>
            <a:pPr marL="38100" marR="30480">
              <a:lnSpc>
                <a:spcPct val="115399"/>
              </a:lnSpc>
              <a:spcBef>
                <a:spcPts val="300"/>
              </a:spcBef>
            </a:pPr>
            <a:r>
              <a:rPr dirty="0" sz="1100" spc="-5">
                <a:latin typeface="Calibri"/>
                <a:cs typeface="Calibri"/>
              </a:rPr>
              <a:t>Therefore, there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baseline="3831" sz="2175" spc="-89" i="1">
                <a:latin typeface="Times New Roman"/>
                <a:cs typeface="Times New Roman"/>
              </a:rPr>
              <a:t>n</a:t>
            </a:r>
            <a:r>
              <a:rPr dirty="0" baseline="-17361" sz="1200" spc="-89">
                <a:latin typeface="Times New Roman"/>
                <a:cs typeface="Times New Roman"/>
              </a:rPr>
              <a:t>1</a:t>
            </a:r>
            <a:r>
              <a:rPr dirty="0" baseline="-17361" sz="1200" spc="-2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simultaneously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 </a:t>
            </a:r>
            <a:r>
              <a:rPr dirty="0" sz="1100">
                <a:latin typeface="Calibri"/>
                <a:cs typeface="Calibri"/>
              </a:rPr>
              <a:t> means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vectors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scalar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further</a:t>
            </a:r>
            <a:r>
              <a:rPr dirty="0" sz="1100">
                <a:latin typeface="Calibri"/>
                <a:cs typeface="Calibri"/>
              </a:rPr>
              <a:t> means</a:t>
            </a:r>
            <a:r>
              <a:rPr dirty="0" sz="1100" spc="-5">
                <a:latin typeface="Calibri"/>
                <a:cs typeface="Calibri"/>
              </a:rPr>
              <a:t> they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parallel.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639" y="3760638"/>
            <a:ext cx="4895850" cy="11055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the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two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planes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are </a:t>
            </a:r>
            <a:r>
              <a:rPr dirty="0" sz="1100" spc="-5" b="1">
                <a:latin typeface="Calibri"/>
                <a:cs typeface="Calibri"/>
              </a:rPr>
              <a:t>not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parallel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orthogonal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06559" y="4932913"/>
            <a:ext cx="248920" cy="24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450" spc="-975">
                <a:latin typeface="Microsoft Sans Serif"/>
                <a:cs typeface="Microsoft Sans Serif"/>
              </a:rPr>
              <a:t>→</a:t>
            </a:r>
            <a:r>
              <a:rPr dirty="0" sz="1450" spc="-975">
                <a:latin typeface="Microsoft Sans Serif"/>
                <a:cs typeface="Microsoft Sans Serif"/>
              </a:rPr>
              <a:t> </a:t>
            </a:r>
            <a:r>
              <a:rPr dirty="0" sz="1450" spc="35">
                <a:latin typeface="Microsoft Sans Serif"/>
                <a:cs typeface="Microsoft Sans Serif"/>
              </a:rPr>
              <a:t> </a:t>
            </a:r>
            <a:r>
              <a:rPr dirty="0" sz="1450" spc="-975">
                <a:latin typeface="Microsoft Sans Serif"/>
                <a:cs typeface="Microsoft Sans Serif"/>
              </a:rPr>
              <a:t>→</a:t>
            </a:r>
            <a:endParaRPr sz="1450">
              <a:latin typeface="Microsoft Sans Serif"/>
              <a:cs typeface="Microsoft Sans Serif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76300" y="5047741"/>
            <a:ext cx="6004560" cy="8324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426720">
              <a:lnSpc>
                <a:spcPct val="100000"/>
              </a:lnSpc>
              <a:spcBef>
                <a:spcPts val="95"/>
              </a:spcBef>
            </a:pPr>
            <a:r>
              <a:rPr dirty="0" sz="1450" spc="-240" i="1">
                <a:latin typeface="Times New Roman"/>
                <a:cs typeface="Times New Roman"/>
              </a:rPr>
              <a:t>n</a:t>
            </a:r>
            <a:r>
              <a:rPr dirty="0" baseline="-24305" sz="1200" spc="-97">
                <a:latin typeface="Times New Roman"/>
                <a:cs typeface="Times New Roman"/>
              </a:rPr>
              <a:t>1</a:t>
            </a:r>
            <a:r>
              <a:rPr dirty="0" baseline="-24305" sz="1200" spc="-187">
                <a:latin typeface="Times New Roman"/>
                <a:cs typeface="Times New Roman"/>
              </a:rPr>
              <a:t> </a:t>
            </a:r>
            <a:r>
              <a:rPr dirty="0" sz="1450" spc="-420">
                <a:latin typeface="Microsoft Sans Serif"/>
                <a:cs typeface="Microsoft Sans Serif"/>
              </a:rPr>
              <a:t></a:t>
            </a:r>
            <a:r>
              <a:rPr dirty="0" sz="1450" spc="-170" i="1">
                <a:latin typeface="Times New Roman"/>
                <a:cs typeface="Times New Roman"/>
              </a:rPr>
              <a:t>n</a:t>
            </a:r>
            <a:r>
              <a:rPr dirty="0" baseline="-24305" sz="1200" spc="-97">
                <a:latin typeface="Times New Roman"/>
                <a:cs typeface="Times New Roman"/>
              </a:rPr>
              <a:t>2</a:t>
            </a:r>
            <a:r>
              <a:rPr dirty="0" baseline="-24305" sz="1200">
                <a:latin typeface="Times New Roman"/>
                <a:cs typeface="Times New Roman"/>
              </a:rPr>
              <a:t> </a:t>
            </a:r>
            <a:r>
              <a:rPr dirty="0" baseline="-24305" sz="1200" spc="-30">
                <a:latin typeface="Times New Roman"/>
                <a:cs typeface="Times New Roman"/>
              </a:rPr>
              <a:t> </a:t>
            </a:r>
            <a:r>
              <a:rPr dirty="0" sz="1450" spc="-160">
                <a:latin typeface="Symbol"/>
                <a:cs typeface="Symbol"/>
              </a:rPr>
              <a:t></a:t>
            </a:r>
            <a:r>
              <a:rPr dirty="0" sz="1450" spc="-114">
                <a:latin typeface="Times New Roman"/>
                <a:cs typeface="Times New Roman"/>
              </a:rPr>
              <a:t> </a:t>
            </a:r>
            <a:r>
              <a:rPr dirty="0" sz="1450" spc="-145">
                <a:latin typeface="Times New Roman"/>
                <a:cs typeface="Times New Roman"/>
              </a:rPr>
              <a:t>0</a:t>
            </a:r>
            <a:endParaRPr sz="14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600">
              <a:latin typeface="Times New Roman"/>
              <a:cs typeface="Times New Roman"/>
            </a:endParaRPr>
          </a:p>
          <a:p>
            <a:pPr marL="38100" marR="30480">
              <a:lnSpc>
                <a:spcPts val="1380"/>
              </a:lnSpc>
            </a:pPr>
            <a:r>
              <a:rPr dirty="0" sz="1200" spc="-5">
                <a:latin typeface="Times New Roman"/>
                <a:cs typeface="Times New Roman"/>
              </a:rPr>
              <a:t>The </a:t>
            </a:r>
            <a:r>
              <a:rPr dirty="0" sz="1200">
                <a:latin typeface="Times New Roman"/>
                <a:cs typeface="Times New Roman"/>
              </a:rPr>
              <a:t>dot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product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is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zero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so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 </a:t>
            </a:r>
            <a:r>
              <a:rPr dirty="0" sz="1200" spc="-5">
                <a:latin typeface="Times New Roman"/>
                <a:cs typeface="Times New Roman"/>
              </a:rPr>
              <a:t>two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normal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vectors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are</a:t>
            </a:r>
            <a:r>
              <a:rPr dirty="0" sz="1200">
                <a:latin typeface="Times New Roman"/>
                <a:cs typeface="Times New Roman"/>
              </a:rPr>
              <a:t> orthogonal.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Therefore,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the</a:t>
            </a:r>
            <a:r>
              <a:rPr dirty="0" sz="120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two</a:t>
            </a:r>
            <a:r>
              <a:rPr dirty="0" sz="1200" spc="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planes </a:t>
            </a:r>
            <a:r>
              <a:rPr dirty="0" sz="1200" spc="-28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are</a:t>
            </a:r>
            <a:r>
              <a:rPr dirty="0" sz="1200" spc="-10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orthogonal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96111" y="606704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901700" y="6394180"/>
            <a:ext cx="5742305" cy="597535"/>
          </a:xfrm>
          <a:prstGeom prst="rect">
            <a:avLst/>
          </a:prstGeom>
        </p:spPr>
        <p:txBody>
          <a:bodyPr wrap="square" lIns="0" tIns="393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10"/>
              </a:spcBef>
            </a:pPr>
            <a:r>
              <a:rPr dirty="0" baseline="2525" sz="1650">
                <a:latin typeface="Calibri"/>
                <a:cs typeface="Calibri"/>
              </a:rPr>
              <a:t>5. </a:t>
            </a:r>
            <a:r>
              <a:rPr dirty="0" baseline="2525" sz="1650" spc="-7">
                <a:latin typeface="Calibri"/>
                <a:cs typeface="Calibri"/>
              </a:rPr>
              <a:t>Determine if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-7">
                <a:latin typeface="Calibri"/>
                <a:cs typeface="Calibri"/>
              </a:rPr>
              <a:t> plane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254">
                <a:latin typeface="Calibri"/>
                <a:cs typeface="Calibri"/>
              </a:rPr>
              <a:t> </a:t>
            </a:r>
            <a:r>
              <a:rPr dirty="0" sz="1050" spc="85">
                <a:latin typeface="Symbol"/>
                <a:cs typeface="Symbol"/>
              </a:rPr>
              <a:t></a:t>
            </a:r>
            <a:r>
              <a:rPr dirty="0" sz="1050" spc="85">
                <a:latin typeface="Times New Roman"/>
                <a:cs typeface="Times New Roman"/>
              </a:rPr>
              <a:t>3</a:t>
            </a:r>
            <a:r>
              <a:rPr dirty="0" sz="1050" spc="85" i="1">
                <a:latin typeface="Times New Roman"/>
                <a:cs typeface="Times New Roman"/>
              </a:rPr>
              <a:t>x</a:t>
            </a:r>
            <a:r>
              <a:rPr dirty="0" sz="1050" spc="-40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</a:t>
            </a:r>
            <a:r>
              <a:rPr dirty="0" sz="1050" spc="-40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2</a:t>
            </a:r>
            <a:r>
              <a:rPr dirty="0" sz="1050" spc="-130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y</a:t>
            </a:r>
            <a:r>
              <a:rPr dirty="0" sz="1050" spc="-30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</a:t>
            </a:r>
            <a:r>
              <a:rPr dirty="0" sz="1050" spc="-55">
                <a:latin typeface="Times New Roman"/>
                <a:cs typeface="Times New Roman"/>
              </a:rPr>
              <a:t> </a:t>
            </a:r>
            <a:r>
              <a:rPr dirty="0" sz="1050" spc="110">
                <a:latin typeface="Times New Roman"/>
                <a:cs typeface="Times New Roman"/>
              </a:rPr>
              <a:t>7</a:t>
            </a:r>
            <a:r>
              <a:rPr dirty="0" sz="1050" spc="110" i="1">
                <a:latin typeface="Times New Roman"/>
                <a:cs typeface="Times New Roman"/>
              </a:rPr>
              <a:t>z</a:t>
            </a:r>
            <a:r>
              <a:rPr dirty="0" sz="1050" spc="55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</a:t>
            </a:r>
            <a:r>
              <a:rPr dirty="0" sz="1050" spc="-20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9</a:t>
            </a:r>
            <a:r>
              <a:rPr dirty="0" sz="1050" spc="13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containing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points</a:t>
            </a:r>
            <a:r>
              <a:rPr dirty="0" baseline="2525" sz="1650" spc="202">
                <a:latin typeface="Calibri"/>
                <a:cs typeface="Calibri"/>
              </a:rPr>
              <a:t> </a:t>
            </a:r>
            <a:r>
              <a:rPr dirty="0" baseline="1633" sz="2550" spc="-97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2,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 spc="-135">
                <a:latin typeface="Times New Roman"/>
                <a:cs typeface="Times New Roman"/>
              </a:rPr>
              <a:t>6,1</a:t>
            </a:r>
            <a:r>
              <a:rPr dirty="0" baseline="1633" sz="2550" spc="-135">
                <a:latin typeface="Symbol"/>
                <a:cs typeface="Symbol"/>
              </a:rPr>
              <a:t></a:t>
            </a:r>
            <a:r>
              <a:rPr dirty="0" baseline="1633" sz="2550" spc="-30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,</a:t>
            </a:r>
            <a:endParaRPr baseline="2525" sz="1650">
              <a:latin typeface="Calibri"/>
              <a:cs typeface="Calibri"/>
            </a:endParaRPr>
          </a:p>
          <a:p>
            <a:pPr marL="31115">
              <a:lnSpc>
                <a:spcPct val="100000"/>
              </a:lnSpc>
              <a:spcBef>
                <a:spcPts val="210"/>
              </a:spcBef>
            </a:pPr>
            <a:r>
              <a:rPr dirty="0" sz="1700" spc="-60">
                <a:latin typeface="Symbol"/>
                <a:cs typeface="Symbol"/>
              </a:rPr>
              <a:t>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89">
                <a:latin typeface="Times New Roman"/>
                <a:cs typeface="Times New Roman"/>
              </a:rPr>
              <a:t>2,5,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 spc="-150">
                <a:latin typeface="Times New Roman"/>
                <a:cs typeface="Times New Roman"/>
              </a:rPr>
              <a:t>0</a:t>
            </a:r>
            <a:r>
              <a:rPr dirty="0" sz="1700" spc="-100">
                <a:latin typeface="Symbol"/>
                <a:cs typeface="Symbol"/>
              </a:rPr>
              <a:t></a:t>
            </a:r>
            <a:r>
              <a:rPr dirty="0" sz="1700" spc="-2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sz="1700" spc="-90">
                <a:latin typeface="Symbol"/>
                <a:cs typeface="Symbol"/>
              </a:rPr>
              <a:t></a:t>
            </a:r>
            <a:r>
              <a:rPr dirty="0" baseline="4273" sz="1950" spc="-135">
                <a:latin typeface="Symbol"/>
                <a:cs typeface="Symbol"/>
              </a:rPr>
              <a:t></a:t>
            </a:r>
            <a:r>
              <a:rPr dirty="0" baseline="4273" sz="1950" spc="-135">
                <a:latin typeface="Times New Roman"/>
                <a:cs typeface="Times New Roman"/>
              </a:rPr>
              <a:t>1,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Times New Roman"/>
                <a:cs typeface="Times New Roman"/>
              </a:rPr>
              <a:t>4,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142">
                <a:latin typeface="Symbol"/>
                <a:cs typeface="Symbol"/>
              </a:rPr>
              <a:t></a:t>
            </a:r>
            <a:r>
              <a:rPr dirty="0" baseline="4273" sz="1950" spc="-142">
                <a:latin typeface="Times New Roman"/>
                <a:cs typeface="Times New Roman"/>
              </a:rPr>
              <a:t>3</a:t>
            </a:r>
            <a:r>
              <a:rPr dirty="0" sz="1700" spc="-95">
                <a:latin typeface="Symbol"/>
                <a:cs typeface="Symbol"/>
              </a:rPr>
              <a:t></a:t>
            </a:r>
            <a:r>
              <a:rPr dirty="0" sz="1700" spc="-2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are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parallel,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orthogonal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or </a:t>
            </a:r>
            <a:r>
              <a:rPr dirty="0" baseline="2525" sz="1650" spc="-7">
                <a:latin typeface="Calibri"/>
                <a:cs typeface="Calibri"/>
              </a:rPr>
              <a:t>neither.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736" y="7381699"/>
            <a:ext cx="3835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4269738" y="7623124"/>
            <a:ext cx="40005" cy="204470"/>
            <a:chOff x="4269738" y="7623124"/>
            <a:chExt cx="40005" cy="204470"/>
          </a:xfrm>
        </p:grpSpPr>
        <p:sp>
          <p:nvSpPr>
            <p:cNvPr id="20" name="object 20"/>
            <p:cNvSpPr/>
            <p:nvPr/>
          </p:nvSpPr>
          <p:spPr>
            <a:xfrm>
              <a:off x="4273427" y="7626812"/>
              <a:ext cx="32384" cy="98425"/>
            </a:xfrm>
            <a:custGeom>
              <a:avLst/>
              <a:gdLst/>
              <a:ahLst/>
              <a:cxnLst/>
              <a:rect l="l" t="t" r="r" b="b"/>
              <a:pathLst>
                <a:path w="32385" h="98425">
                  <a:moveTo>
                    <a:pt x="32118" y="0"/>
                  </a:moveTo>
                  <a:lnTo>
                    <a:pt x="0" y="98404"/>
                  </a:lnTo>
                </a:path>
              </a:pathLst>
            </a:custGeom>
            <a:ln w="73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273426" y="7725217"/>
              <a:ext cx="32384" cy="98425"/>
            </a:xfrm>
            <a:custGeom>
              <a:avLst/>
              <a:gdLst/>
              <a:ahLst/>
              <a:cxnLst/>
              <a:rect l="l" t="t" r="r" b="b"/>
              <a:pathLst>
                <a:path w="32385" h="98425">
                  <a:moveTo>
                    <a:pt x="0" y="0"/>
                  </a:moveTo>
                  <a:lnTo>
                    <a:pt x="32118" y="98404"/>
                  </a:lnTo>
                </a:path>
              </a:pathLst>
            </a:custGeom>
            <a:ln w="73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4730482" y="7623125"/>
            <a:ext cx="40005" cy="204470"/>
            <a:chOff x="4730482" y="7623125"/>
            <a:chExt cx="40005" cy="204470"/>
          </a:xfrm>
        </p:grpSpPr>
        <p:sp>
          <p:nvSpPr>
            <p:cNvPr id="23" name="object 23"/>
            <p:cNvSpPr/>
            <p:nvPr/>
          </p:nvSpPr>
          <p:spPr>
            <a:xfrm>
              <a:off x="4734171" y="7626813"/>
              <a:ext cx="32384" cy="98425"/>
            </a:xfrm>
            <a:custGeom>
              <a:avLst/>
              <a:gdLst/>
              <a:ahLst/>
              <a:cxnLst/>
              <a:rect l="l" t="t" r="r" b="b"/>
              <a:pathLst>
                <a:path w="32385" h="98425">
                  <a:moveTo>
                    <a:pt x="0" y="0"/>
                  </a:moveTo>
                  <a:lnTo>
                    <a:pt x="32118" y="98404"/>
                  </a:lnTo>
                </a:path>
              </a:pathLst>
            </a:custGeom>
            <a:ln w="73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734170" y="7725218"/>
              <a:ext cx="32384" cy="98425"/>
            </a:xfrm>
            <a:custGeom>
              <a:avLst/>
              <a:gdLst/>
              <a:ahLst/>
              <a:cxnLst/>
              <a:rect l="l" t="t" r="r" b="b"/>
              <a:pathLst>
                <a:path w="32385" h="98425">
                  <a:moveTo>
                    <a:pt x="32118" y="0"/>
                  </a:moveTo>
                  <a:lnTo>
                    <a:pt x="0" y="98404"/>
                  </a:lnTo>
                </a:path>
              </a:pathLst>
            </a:custGeom>
            <a:ln w="73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/>
          <p:cNvSpPr txBox="1"/>
          <p:nvPr/>
        </p:nvSpPr>
        <p:spPr>
          <a:xfrm>
            <a:off x="863636" y="7595508"/>
            <a:ext cx="389572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noticing 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baseline="2136" sz="1950" spc="-157" i="1">
                <a:latin typeface="Times New Roman"/>
                <a:cs typeface="Times New Roman"/>
              </a:rPr>
              <a:t>n</a:t>
            </a:r>
            <a:r>
              <a:rPr dirty="0" baseline="-22222" sz="1125" spc="-157">
                <a:latin typeface="Times New Roman"/>
                <a:cs typeface="Times New Roman"/>
              </a:rPr>
              <a:t>1</a:t>
            </a:r>
            <a:r>
              <a:rPr dirty="0" baseline="-22222" sz="1125" spc="-142">
                <a:latin typeface="Times New Roman"/>
                <a:cs typeface="Times New Roman"/>
              </a:rPr>
              <a:t> </a:t>
            </a:r>
            <a:r>
              <a:rPr dirty="0" baseline="2136" sz="1950" spc="-120">
                <a:latin typeface="Symbol"/>
                <a:cs typeface="Symbol"/>
              </a:rPr>
              <a:t></a:t>
            </a:r>
            <a:r>
              <a:rPr dirty="0" baseline="2136" sz="1950" spc="555">
                <a:latin typeface="Times New Roman"/>
                <a:cs typeface="Times New Roman"/>
              </a:rPr>
              <a:t> </a:t>
            </a:r>
            <a:r>
              <a:rPr dirty="0" baseline="2136" sz="1950" spc="-127">
                <a:latin typeface="Symbol"/>
                <a:cs typeface="Symbol"/>
              </a:rPr>
              <a:t></a:t>
            </a:r>
            <a:r>
              <a:rPr dirty="0" baseline="2136" sz="1950" spc="-127">
                <a:latin typeface="Times New Roman"/>
                <a:cs typeface="Times New Roman"/>
              </a:rPr>
              <a:t>3,</a:t>
            </a:r>
            <a:r>
              <a:rPr dirty="0" baseline="2136" sz="1950" spc="-277">
                <a:latin typeface="Times New Roman"/>
                <a:cs typeface="Times New Roman"/>
              </a:rPr>
              <a:t> </a:t>
            </a:r>
            <a:r>
              <a:rPr dirty="0" baseline="2136" sz="1950" spc="-97">
                <a:latin typeface="Times New Roman"/>
                <a:cs typeface="Times New Roman"/>
              </a:rPr>
              <a:t>2,</a:t>
            </a:r>
            <a:r>
              <a:rPr dirty="0" baseline="2136" sz="1950" spc="-300">
                <a:latin typeface="Times New Roman"/>
                <a:cs typeface="Times New Roman"/>
              </a:rPr>
              <a:t> </a:t>
            </a:r>
            <a:r>
              <a:rPr dirty="0" baseline="2136" sz="1950" spc="-112">
                <a:latin typeface="Times New Roman"/>
                <a:cs typeface="Times New Roman"/>
              </a:rPr>
              <a:t>7</a:t>
            </a:r>
            <a:endParaRPr baseline="2136" sz="19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008371" y="7484634"/>
            <a:ext cx="8572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830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854882" y="7621016"/>
            <a:ext cx="1809114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will be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1718" y="7855724"/>
            <a:ext cx="5701030" cy="745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(Problem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section!)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normal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-5">
                <a:latin typeface="Calibri"/>
                <a:cs typeface="Calibri"/>
              </a:rPr>
              <a:t> three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78598" y="7523073"/>
            <a:ext cx="6012180" cy="386715"/>
          </a:xfrm>
          <a:custGeom>
            <a:avLst/>
            <a:gdLst/>
            <a:ahLst/>
            <a:cxnLst/>
            <a:rect l="l" t="t" r="r" b="b"/>
            <a:pathLst>
              <a:path w="6012180" h="386715">
                <a:moveTo>
                  <a:pt x="6012142" y="81407"/>
                </a:moveTo>
                <a:lnTo>
                  <a:pt x="6000204" y="36258"/>
                </a:lnTo>
                <a:lnTo>
                  <a:pt x="5976340" y="0"/>
                </a:lnTo>
                <a:lnTo>
                  <a:pt x="35801" y="2438"/>
                </a:lnTo>
                <a:lnTo>
                  <a:pt x="12573" y="37731"/>
                </a:lnTo>
                <a:lnTo>
                  <a:pt x="952" y="81673"/>
                </a:lnTo>
                <a:lnTo>
                  <a:pt x="952" y="128498"/>
                </a:lnTo>
                <a:lnTo>
                  <a:pt x="12573" y="172440"/>
                </a:lnTo>
                <a:lnTo>
                  <a:pt x="25107" y="191503"/>
                </a:lnTo>
                <a:lnTo>
                  <a:pt x="11938" y="211518"/>
                </a:lnTo>
                <a:lnTo>
                  <a:pt x="0" y="256667"/>
                </a:lnTo>
                <a:lnTo>
                  <a:pt x="0" y="304787"/>
                </a:lnTo>
                <a:lnTo>
                  <a:pt x="11938" y="349935"/>
                </a:lnTo>
                <a:lnTo>
                  <a:pt x="35801" y="386181"/>
                </a:lnTo>
                <a:lnTo>
                  <a:pt x="1738109" y="386181"/>
                </a:lnTo>
                <a:lnTo>
                  <a:pt x="1761972" y="349935"/>
                </a:lnTo>
                <a:lnTo>
                  <a:pt x="1773897" y="304787"/>
                </a:lnTo>
                <a:lnTo>
                  <a:pt x="1773897" y="256667"/>
                </a:lnTo>
                <a:lnTo>
                  <a:pt x="1761972" y="211518"/>
                </a:lnTo>
                <a:lnTo>
                  <a:pt x="1760080" y="208661"/>
                </a:lnTo>
                <a:lnTo>
                  <a:pt x="5976340" y="210921"/>
                </a:lnTo>
                <a:lnTo>
                  <a:pt x="6000204" y="174675"/>
                </a:lnTo>
                <a:lnTo>
                  <a:pt x="6012142" y="129527"/>
                </a:lnTo>
                <a:lnTo>
                  <a:pt x="6012142" y="81407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1175" y="5790172"/>
            <a:ext cx="4588510" cy="194945"/>
          </a:xfrm>
          <a:custGeom>
            <a:avLst/>
            <a:gdLst/>
            <a:ahLst/>
            <a:cxnLst/>
            <a:rect l="l" t="t" r="r" b="b"/>
            <a:pathLst>
              <a:path w="4588510" h="194945">
                <a:moveTo>
                  <a:pt x="4555154" y="0"/>
                </a:moveTo>
                <a:lnTo>
                  <a:pt x="33163" y="1823"/>
                </a:lnTo>
                <a:lnTo>
                  <a:pt x="8290" y="43570"/>
                </a:lnTo>
                <a:lnTo>
                  <a:pt x="0" y="95620"/>
                </a:lnTo>
                <a:lnTo>
                  <a:pt x="8290" y="147670"/>
                </a:lnTo>
                <a:lnTo>
                  <a:pt x="33163" y="189417"/>
                </a:lnTo>
                <a:lnTo>
                  <a:pt x="4555154" y="194605"/>
                </a:lnTo>
                <a:lnTo>
                  <a:pt x="4577171" y="161156"/>
                </a:lnTo>
                <a:lnTo>
                  <a:pt x="4588180" y="119499"/>
                </a:lnTo>
                <a:lnTo>
                  <a:pt x="4588180" y="75106"/>
                </a:lnTo>
                <a:lnTo>
                  <a:pt x="4577171" y="33449"/>
                </a:lnTo>
                <a:lnTo>
                  <a:pt x="4555154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1164" y="5056047"/>
            <a:ext cx="5975350" cy="554990"/>
          </a:xfrm>
          <a:custGeom>
            <a:avLst/>
            <a:gdLst/>
            <a:ahLst/>
            <a:cxnLst/>
            <a:rect l="l" t="t" r="r" b="b"/>
            <a:pathLst>
              <a:path w="5975350" h="554989">
                <a:moveTo>
                  <a:pt x="5974778" y="93802"/>
                </a:moveTo>
                <a:lnTo>
                  <a:pt x="5966485" y="41757"/>
                </a:lnTo>
                <a:lnTo>
                  <a:pt x="5941606" y="0"/>
                </a:lnTo>
                <a:lnTo>
                  <a:pt x="5576938" y="0"/>
                </a:lnTo>
                <a:lnTo>
                  <a:pt x="5552071" y="41757"/>
                </a:lnTo>
                <a:lnTo>
                  <a:pt x="5543778" y="93802"/>
                </a:lnTo>
                <a:lnTo>
                  <a:pt x="5552071" y="145846"/>
                </a:lnTo>
                <a:lnTo>
                  <a:pt x="5575008" y="184378"/>
                </a:lnTo>
                <a:lnTo>
                  <a:pt x="33172" y="184378"/>
                </a:lnTo>
                <a:lnTo>
                  <a:pt x="8293" y="226123"/>
                </a:lnTo>
                <a:lnTo>
                  <a:pt x="12" y="278180"/>
                </a:lnTo>
                <a:lnTo>
                  <a:pt x="8293" y="330225"/>
                </a:lnTo>
                <a:lnTo>
                  <a:pt x="31750" y="369595"/>
                </a:lnTo>
                <a:lnTo>
                  <a:pt x="8293" y="408952"/>
                </a:lnTo>
                <a:lnTo>
                  <a:pt x="0" y="461010"/>
                </a:lnTo>
                <a:lnTo>
                  <a:pt x="8293" y="513054"/>
                </a:lnTo>
                <a:lnTo>
                  <a:pt x="33172" y="554799"/>
                </a:lnTo>
                <a:lnTo>
                  <a:pt x="490512" y="554799"/>
                </a:lnTo>
                <a:lnTo>
                  <a:pt x="515391" y="513054"/>
                </a:lnTo>
                <a:lnTo>
                  <a:pt x="523671" y="461010"/>
                </a:lnTo>
                <a:lnTo>
                  <a:pt x="515391" y="408952"/>
                </a:lnTo>
                <a:lnTo>
                  <a:pt x="493344" y="371970"/>
                </a:lnTo>
                <a:lnTo>
                  <a:pt x="5707380" y="371970"/>
                </a:lnTo>
                <a:lnTo>
                  <a:pt x="5732259" y="330225"/>
                </a:lnTo>
                <a:lnTo>
                  <a:pt x="5740552" y="278180"/>
                </a:lnTo>
                <a:lnTo>
                  <a:pt x="5732259" y="226123"/>
                </a:lnTo>
                <a:lnTo>
                  <a:pt x="5709297" y="187604"/>
                </a:lnTo>
                <a:lnTo>
                  <a:pt x="5941606" y="187604"/>
                </a:lnTo>
                <a:lnTo>
                  <a:pt x="5966485" y="145846"/>
                </a:lnTo>
                <a:lnTo>
                  <a:pt x="5974778" y="9380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218620" y="864868"/>
            <a:ext cx="820419" cy="2863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273" sz="1950" spc="-112" i="1">
                <a:latin typeface="Times New Roman"/>
                <a:cs typeface="Times New Roman"/>
              </a:rPr>
              <a:t>Q</a:t>
            </a:r>
            <a:r>
              <a:rPr dirty="0" baseline="4273" sz="1950" spc="-44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sz="1700" spc="-75">
                <a:latin typeface="Symbol"/>
                <a:cs typeface="Symbol"/>
              </a:rPr>
              <a:t>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2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baseline="4273" sz="1950" spc="-135">
                <a:latin typeface="Times New Roman"/>
                <a:cs typeface="Times New Roman"/>
              </a:rPr>
              <a:t>5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92">
                <a:latin typeface="Times New Roman"/>
                <a:cs typeface="Times New Roman"/>
              </a:rPr>
              <a:t> </a:t>
            </a:r>
            <a:r>
              <a:rPr dirty="0" baseline="4273" sz="1950" spc="15">
                <a:latin typeface="Times New Roman"/>
                <a:cs typeface="Times New Roman"/>
              </a:rPr>
              <a:t>0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99644" y="864868"/>
            <a:ext cx="880110" cy="2863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273" sz="1950" spc="-97" i="1">
                <a:latin typeface="Times New Roman"/>
                <a:cs typeface="Times New Roman"/>
              </a:rPr>
              <a:t>R</a:t>
            </a:r>
            <a:r>
              <a:rPr dirty="0" baseline="4273" sz="1950" spc="-44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sz="1700" spc="-75">
                <a:latin typeface="Symbol"/>
                <a:cs typeface="Symbol"/>
              </a:rPr>
              <a:t>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247">
                <a:latin typeface="Times New Roman"/>
                <a:cs typeface="Times New Roman"/>
              </a:rPr>
              <a:t>1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Times New Roman"/>
                <a:cs typeface="Times New Roman"/>
              </a:rPr>
              <a:t>4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37">
                <a:latin typeface="Times New Roman"/>
                <a:cs typeface="Times New Roman"/>
              </a:rPr>
              <a:t>3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672683" y="1239312"/>
            <a:ext cx="41275" cy="205104"/>
            <a:chOff x="2672683" y="1239312"/>
            <a:chExt cx="41275" cy="205104"/>
          </a:xfrm>
        </p:grpSpPr>
        <p:sp>
          <p:nvSpPr>
            <p:cNvPr id="8" name="object 8"/>
            <p:cNvSpPr/>
            <p:nvPr/>
          </p:nvSpPr>
          <p:spPr>
            <a:xfrm>
              <a:off x="2676493" y="1243122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5" h="99059">
                  <a:moveTo>
                    <a:pt x="33337" y="0"/>
                  </a:moveTo>
                  <a:lnTo>
                    <a:pt x="0" y="98518"/>
                  </a:lnTo>
                </a:path>
              </a:pathLst>
            </a:custGeom>
            <a:ln w="76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676493" y="1341641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5" h="99059">
                  <a:moveTo>
                    <a:pt x="0" y="0"/>
                  </a:moveTo>
                  <a:lnTo>
                    <a:pt x="33337" y="98518"/>
                  </a:lnTo>
                </a:path>
              </a:pathLst>
            </a:custGeom>
            <a:ln w="76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3012805" y="1239312"/>
            <a:ext cx="41275" cy="205104"/>
            <a:chOff x="3012805" y="1239312"/>
            <a:chExt cx="41275" cy="205104"/>
          </a:xfrm>
        </p:grpSpPr>
        <p:sp>
          <p:nvSpPr>
            <p:cNvPr id="11" name="object 11"/>
            <p:cNvSpPr/>
            <p:nvPr/>
          </p:nvSpPr>
          <p:spPr>
            <a:xfrm>
              <a:off x="3016615" y="1243122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5" h="99059">
                  <a:moveTo>
                    <a:pt x="0" y="0"/>
                  </a:moveTo>
                  <a:lnTo>
                    <a:pt x="33337" y="98518"/>
                  </a:lnTo>
                </a:path>
              </a:pathLst>
            </a:custGeom>
            <a:ln w="76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016615" y="1341641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5" h="99059">
                  <a:moveTo>
                    <a:pt x="33337" y="0"/>
                  </a:moveTo>
                  <a:lnTo>
                    <a:pt x="0" y="98518"/>
                  </a:lnTo>
                </a:path>
              </a:pathLst>
            </a:custGeom>
            <a:ln w="76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1844643" y="864868"/>
            <a:ext cx="782320" cy="2863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273" sz="1950" spc="-97" i="1">
                <a:latin typeface="Times New Roman"/>
                <a:cs typeface="Times New Roman"/>
              </a:rPr>
              <a:t>P</a:t>
            </a:r>
            <a:r>
              <a:rPr dirty="0" baseline="4273" sz="1950" spc="-44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sz="1700" spc="-75">
                <a:latin typeface="Symbol"/>
                <a:cs typeface="Symbol"/>
              </a:rPr>
              <a:t>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2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92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Times New Roman"/>
                <a:cs typeface="Times New Roman"/>
              </a:rPr>
              <a:t>6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27">
                <a:latin typeface="Times New Roman"/>
                <a:cs typeface="Times New Roman"/>
              </a:rPr>
              <a:t>1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522914" y="1239312"/>
            <a:ext cx="41275" cy="205104"/>
            <a:chOff x="4522914" y="1239312"/>
            <a:chExt cx="41275" cy="205104"/>
          </a:xfrm>
        </p:grpSpPr>
        <p:sp>
          <p:nvSpPr>
            <p:cNvPr id="15" name="object 15"/>
            <p:cNvSpPr/>
            <p:nvPr/>
          </p:nvSpPr>
          <p:spPr>
            <a:xfrm>
              <a:off x="4526724" y="1243122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33337" y="0"/>
                  </a:moveTo>
                  <a:lnTo>
                    <a:pt x="0" y="98518"/>
                  </a:lnTo>
                </a:path>
              </a:pathLst>
            </a:custGeom>
            <a:ln w="76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526724" y="1341641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0" y="0"/>
                  </a:moveTo>
                  <a:lnTo>
                    <a:pt x="33337" y="98518"/>
                  </a:lnTo>
                </a:path>
              </a:pathLst>
            </a:custGeom>
            <a:ln w="76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4955904" y="1239312"/>
            <a:ext cx="41275" cy="205104"/>
            <a:chOff x="4955904" y="1239312"/>
            <a:chExt cx="41275" cy="205104"/>
          </a:xfrm>
        </p:grpSpPr>
        <p:sp>
          <p:nvSpPr>
            <p:cNvPr id="18" name="object 18"/>
            <p:cNvSpPr/>
            <p:nvPr/>
          </p:nvSpPr>
          <p:spPr>
            <a:xfrm>
              <a:off x="4959715" y="1243122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0" y="0"/>
                  </a:moveTo>
                  <a:lnTo>
                    <a:pt x="33337" y="98518"/>
                  </a:lnTo>
                </a:path>
              </a:pathLst>
            </a:custGeom>
            <a:ln w="76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959715" y="1341641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33337" y="0"/>
                  </a:moveTo>
                  <a:lnTo>
                    <a:pt x="0" y="98518"/>
                  </a:lnTo>
                </a:path>
              </a:pathLst>
            </a:custGeom>
            <a:ln w="76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2298271" y="1056718"/>
            <a:ext cx="731520" cy="3727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9685">
              <a:lnSpc>
                <a:spcPts val="1360"/>
              </a:lnSpc>
              <a:spcBef>
                <a:spcPts val="105"/>
              </a:spcBef>
            </a:pPr>
            <a:r>
              <a:rPr dirty="0" sz="1300" spc="-445">
                <a:latin typeface="Microsoft Sans Serif"/>
                <a:cs typeface="Microsoft Sans Serif"/>
              </a:rPr>
              <a:t>–––→</a:t>
            </a:r>
            <a:endParaRPr sz="1300">
              <a:latin typeface="Microsoft Sans Serif"/>
              <a:cs typeface="Microsoft Sans Serif"/>
            </a:endParaRPr>
          </a:p>
          <a:p>
            <a:pPr marL="12700">
              <a:lnSpc>
                <a:spcPts val="1360"/>
              </a:lnSpc>
            </a:pPr>
            <a:r>
              <a:rPr dirty="0" sz="1300" spc="-80" i="1">
                <a:latin typeface="Times New Roman"/>
                <a:cs typeface="Times New Roman"/>
              </a:rPr>
              <a:t>Q</a:t>
            </a:r>
            <a:r>
              <a:rPr dirty="0" sz="1300" spc="-65" i="1">
                <a:latin typeface="Times New Roman"/>
                <a:cs typeface="Times New Roman"/>
              </a:rPr>
              <a:t>P</a:t>
            </a:r>
            <a:r>
              <a:rPr dirty="0" sz="1300" spc="-30" i="1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Symbol"/>
                <a:cs typeface="Symbol"/>
              </a:rPr>
              <a:t>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50">
                <a:latin typeface="Times New Roman"/>
                <a:cs typeface="Times New Roman"/>
              </a:rPr>
              <a:t> </a:t>
            </a:r>
            <a:r>
              <a:rPr dirty="0" sz="1300" spc="-70">
                <a:latin typeface="Times New Roman"/>
                <a:cs typeface="Times New Roman"/>
              </a:rPr>
              <a:t>0</a:t>
            </a:r>
            <a:r>
              <a:rPr dirty="0" sz="1300" spc="-10">
                <a:latin typeface="Times New Roman"/>
                <a:cs typeface="Times New Roman"/>
              </a:rPr>
              <a:t>,</a:t>
            </a:r>
            <a:r>
              <a:rPr dirty="0" sz="1300" spc="-165">
                <a:latin typeface="Times New Roman"/>
                <a:cs typeface="Times New Roman"/>
              </a:rPr>
              <a:t>1</a:t>
            </a:r>
            <a:r>
              <a:rPr dirty="0" sz="1300" spc="-10">
                <a:latin typeface="Times New Roman"/>
                <a:cs typeface="Times New Roman"/>
              </a:rPr>
              <a:t>,</a:t>
            </a:r>
            <a:r>
              <a:rPr dirty="0" sz="1300" spc="-50">
                <a:latin typeface="Times New Roman"/>
                <a:cs typeface="Times New Roman"/>
              </a:rPr>
              <a:t>1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148560" y="1204496"/>
            <a:ext cx="817244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70" i="1">
                <a:latin typeface="Times New Roman"/>
                <a:cs typeface="Times New Roman"/>
              </a:rPr>
              <a:t>R</a:t>
            </a:r>
            <a:r>
              <a:rPr dirty="0" sz="1300" spc="-75" i="1">
                <a:latin typeface="Times New Roman"/>
                <a:cs typeface="Times New Roman"/>
              </a:rPr>
              <a:t>Q</a:t>
            </a:r>
            <a:r>
              <a:rPr dirty="0" sz="1300" spc="-30" i="1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Symbol"/>
                <a:cs typeface="Symbol"/>
              </a:rPr>
              <a:t>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65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165">
                <a:latin typeface="Times New Roman"/>
                <a:cs typeface="Times New Roman"/>
              </a:rPr>
              <a:t>1</a:t>
            </a:r>
            <a:r>
              <a:rPr dirty="0" sz="1300" spc="-10">
                <a:latin typeface="Times New Roman"/>
                <a:cs typeface="Times New Roman"/>
              </a:rPr>
              <a:t>,</a:t>
            </a:r>
            <a:r>
              <a:rPr dirty="0" sz="1300" spc="-165">
                <a:latin typeface="Times New Roman"/>
                <a:cs typeface="Times New Roman"/>
              </a:rPr>
              <a:t>1</a:t>
            </a:r>
            <a:r>
              <a:rPr dirty="0" sz="1300" spc="-25">
                <a:latin typeface="Times New Roman"/>
                <a:cs typeface="Times New Roman"/>
              </a:rPr>
              <a:t>,</a:t>
            </a:r>
            <a:r>
              <a:rPr dirty="0" sz="1300" spc="-215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Times New Roman"/>
                <a:cs typeface="Times New Roman"/>
              </a:rPr>
              <a:t>3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146103" y="1056718"/>
            <a:ext cx="22860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445">
                <a:latin typeface="Microsoft Sans Serif"/>
                <a:cs typeface="Microsoft Sans Serif"/>
              </a:rPr>
              <a:t>–––→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2602674" y="1683269"/>
            <a:ext cx="0" cy="670560"/>
          </a:xfrm>
          <a:custGeom>
            <a:avLst/>
            <a:gdLst/>
            <a:ahLst/>
            <a:cxnLst/>
            <a:rect l="l" t="t" r="r" b="b"/>
            <a:pathLst>
              <a:path w="0" h="670560">
                <a:moveTo>
                  <a:pt x="0" y="0"/>
                </a:moveTo>
                <a:lnTo>
                  <a:pt x="0" y="670409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242833" y="1683270"/>
            <a:ext cx="0" cy="670560"/>
          </a:xfrm>
          <a:custGeom>
            <a:avLst/>
            <a:gdLst/>
            <a:ahLst/>
            <a:cxnLst/>
            <a:rect l="l" t="t" r="r" b="b"/>
            <a:pathLst>
              <a:path w="0" h="670560">
                <a:moveTo>
                  <a:pt x="0" y="0"/>
                </a:moveTo>
                <a:lnTo>
                  <a:pt x="0" y="670409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2608628" y="1558075"/>
            <a:ext cx="3070860" cy="7600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2705">
              <a:lnSpc>
                <a:spcPts val="1150"/>
              </a:lnSpc>
              <a:spcBef>
                <a:spcPts val="105"/>
              </a:spcBef>
              <a:tabLst>
                <a:tab pos="320675" algn="l"/>
                <a:tab pos="553085" algn="l"/>
                <a:tab pos="849630" algn="l"/>
                <a:tab pos="1117600" algn="l"/>
              </a:tabLst>
            </a:pPr>
            <a:r>
              <a:rPr dirty="0" sz="1150" spc="-660">
                <a:latin typeface="Microsoft Sans Serif"/>
                <a:cs typeface="Microsoft Sans Serif"/>
              </a:rPr>
              <a:t>→	→	</a:t>
            </a:r>
            <a:r>
              <a:rPr dirty="0" baseline="4830" sz="1725" spc="-989">
                <a:latin typeface="Microsoft Sans Serif"/>
                <a:cs typeface="Microsoft Sans Serif"/>
              </a:rPr>
              <a:t>→	</a:t>
            </a:r>
            <a:r>
              <a:rPr dirty="0" sz="1150" spc="-660">
                <a:latin typeface="Microsoft Sans Serif"/>
                <a:cs typeface="Microsoft Sans Serif"/>
              </a:rPr>
              <a:t>→	→</a:t>
            </a:r>
            <a:endParaRPr sz="1150">
              <a:latin typeface="Microsoft Sans Serif"/>
              <a:cs typeface="Microsoft Sans Serif"/>
            </a:endParaRPr>
          </a:p>
          <a:p>
            <a:pPr marL="48260">
              <a:lnSpc>
                <a:spcPts val="905"/>
              </a:lnSpc>
              <a:tabLst>
                <a:tab pos="331470" algn="l"/>
                <a:tab pos="532765" algn="l"/>
                <a:tab pos="844550" algn="l"/>
                <a:tab pos="1127760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i	j	</a:t>
            </a:r>
            <a:r>
              <a:rPr dirty="0" sz="1150" spc="20" i="1">
                <a:latin typeface="Times New Roman"/>
                <a:cs typeface="Times New Roman"/>
              </a:rPr>
              <a:t>k	</a:t>
            </a:r>
            <a:r>
              <a:rPr dirty="0" sz="1150" spc="10" i="1">
                <a:latin typeface="Times New Roman"/>
                <a:cs typeface="Times New Roman"/>
              </a:rPr>
              <a:t>i	j</a:t>
            </a:r>
            <a:endParaRPr sz="1150">
              <a:latin typeface="Times New Roman"/>
              <a:cs typeface="Times New Roman"/>
            </a:endParaRPr>
          </a:p>
          <a:p>
            <a:pPr marL="46990">
              <a:lnSpc>
                <a:spcPts val="2155"/>
              </a:lnSpc>
              <a:tabLst>
                <a:tab pos="305435" algn="l"/>
                <a:tab pos="537210" algn="l"/>
                <a:tab pos="843280" algn="l"/>
                <a:tab pos="1102360" algn="l"/>
              </a:tabLst>
            </a:pP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-15">
                <a:latin typeface="Times New Roman"/>
                <a:cs typeface="Times New Roman"/>
              </a:rPr>
              <a:t>3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14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baseline="-5555" sz="3000" spc="-270">
                <a:latin typeface="Symbol"/>
                <a:cs typeface="Symbol"/>
              </a:rPr>
              <a:t></a:t>
            </a:r>
            <a:r>
              <a:rPr dirty="0" sz="1150" spc="60">
                <a:latin typeface="Symbol"/>
                <a:cs typeface="Symbol"/>
              </a:rPr>
              <a:t>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baseline="-5555" sz="3000" spc="-412">
                <a:latin typeface="Symbol"/>
                <a:cs typeface="Symbol"/>
              </a:rPr>
              <a:t></a:t>
            </a:r>
            <a:r>
              <a:rPr dirty="0" baseline="-5555" sz="3000" spc="-35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14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endParaRPr sz="11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85"/>
              </a:spcBef>
              <a:tabLst>
                <a:tab pos="305435" algn="l"/>
                <a:tab pos="539750" algn="l"/>
                <a:tab pos="808990" algn="l"/>
                <a:tab pos="1102360" algn="l"/>
              </a:tabLst>
            </a:pP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1	</a:t>
            </a:r>
            <a:r>
              <a:rPr dirty="0" sz="1150" spc="25">
                <a:latin typeface="Times New Roman"/>
                <a:cs typeface="Times New Roman"/>
              </a:rPr>
              <a:t>1	3	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1	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85881" y="1895574"/>
            <a:ext cx="1014094" cy="201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50" i="1">
                <a:latin typeface="Times New Roman"/>
                <a:cs typeface="Times New Roman"/>
              </a:rPr>
              <a:t>n</a:t>
            </a:r>
            <a:r>
              <a:rPr dirty="0" baseline="-25641" sz="975" spc="30">
                <a:latin typeface="Times New Roman"/>
                <a:cs typeface="Times New Roman"/>
              </a:rPr>
              <a:t>2</a:t>
            </a:r>
            <a:r>
              <a:rPr dirty="0" baseline="-25641" sz="975">
                <a:latin typeface="Times New Roman"/>
                <a:cs typeface="Times New Roman"/>
              </a:rPr>
              <a:t> </a:t>
            </a:r>
            <a:r>
              <a:rPr dirty="0" baseline="-25641" sz="975" spc="10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Q</a:t>
            </a:r>
            <a:r>
              <a:rPr dirty="0" sz="1150" spc="30" i="1">
                <a:latin typeface="Times New Roman"/>
                <a:cs typeface="Times New Roman"/>
              </a:rPr>
              <a:t>P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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R</a:t>
            </a:r>
            <a:r>
              <a:rPr dirty="0" sz="1150" spc="35" i="1">
                <a:latin typeface="Times New Roman"/>
                <a:cs typeface="Times New Roman"/>
              </a:rPr>
              <a:t>Q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900604" y="1764707"/>
            <a:ext cx="550545" cy="201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34010" algn="l"/>
              </a:tabLst>
            </a:pPr>
            <a:r>
              <a:rPr dirty="0" sz="1150" spc="-375">
                <a:latin typeface="Microsoft Sans Serif"/>
                <a:cs typeface="Microsoft Sans Serif"/>
              </a:rPr>
              <a:t>–––→	–––→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006422" y="1778485"/>
            <a:ext cx="1688464" cy="201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32410" algn="l"/>
                <a:tab pos="437515" algn="l"/>
                <a:tab pos="806450" algn="l"/>
                <a:tab pos="1166495" algn="l"/>
                <a:tab pos="1386840" algn="l"/>
                <a:tab pos="1612265" algn="l"/>
              </a:tabLst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baseline="4830" sz="1725" spc="-989">
                <a:latin typeface="Microsoft Sans Serif"/>
                <a:cs typeface="Microsoft Sans Serif"/>
              </a:rPr>
              <a:t>→</a:t>
            </a:r>
            <a:r>
              <a:rPr dirty="0" baseline="4830" sz="1725" spc="-989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baseline="4830" sz="1725" spc="-989">
                <a:latin typeface="Microsoft Sans Serif"/>
                <a:cs typeface="Microsoft Sans Serif"/>
              </a:rPr>
              <a:t>→</a:t>
            </a:r>
            <a:endParaRPr baseline="4830" sz="1725">
              <a:latin typeface="Microsoft Sans Serif"/>
              <a:cs typeface="Microsoft Sans Serif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625967" y="1803738"/>
            <a:ext cx="88265" cy="201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01700" y="2549113"/>
            <a:ext cx="5775325" cy="20332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“trick”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cross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 </a:t>
            </a:r>
            <a:r>
              <a:rPr dirty="0" sz="1100" spc="-5">
                <a:latin typeface="Calibri"/>
                <a:cs typeface="Calibri"/>
              </a:rPr>
              <a:t>try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visualize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 planes and these normal </a:t>
            </a:r>
            <a:r>
              <a:rPr dirty="0" sz="1100">
                <a:latin typeface="Calibri"/>
                <a:cs typeface="Calibri"/>
              </a:rPr>
              <a:t>vectors.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would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 planes look like if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two normal </a:t>
            </a:r>
            <a:r>
              <a:rPr dirty="0" sz="1100">
                <a:latin typeface="Calibri"/>
                <a:cs typeface="Calibri"/>
              </a:rPr>
              <a:t>vectors </a:t>
            </a:r>
            <a:r>
              <a:rPr dirty="0" sz="1100" spc="-5">
                <a:latin typeface="Calibri"/>
                <a:cs typeface="Calibri"/>
              </a:rPr>
              <a:t>where parallel to each other?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would the </a:t>
            </a:r>
            <a:r>
              <a:rPr dirty="0" sz="1100" spc="-5">
                <a:latin typeface="Calibri"/>
                <a:cs typeface="Calibri"/>
              </a:rPr>
              <a:t>two planes look like if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 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other?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each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let’s take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quick look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normal </a:t>
            </a:r>
            <a:r>
              <a:rPr dirty="0" sz="1100">
                <a:latin typeface="Calibri"/>
                <a:cs typeface="Calibri"/>
              </a:rPr>
              <a:t>vectors.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can </a:t>
            </a:r>
            <a:r>
              <a:rPr dirty="0" sz="1100">
                <a:latin typeface="Calibri"/>
                <a:cs typeface="Calibri"/>
              </a:rPr>
              <a:t>see </a:t>
            </a:r>
            <a:r>
              <a:rPr dirty="0" sz="1100" spc="-5">
                <a:latin typeface="Calibri"/>
                <a:cs typeface="Calibri"/>
              </a:rPr>
              <a:t>that the third component </a:t>
            </a:r>
            <a:r>
              <a:rPr dirty="0" sz="1100">
                <a:latin typeface="Calibri"/>
                <a:cs typeface="Calibri"/>
              </a:rPr>
              <a:t>of each vector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second components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opposite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042317" y="4650970"/>
            <a:ext cx="100330" cy="24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450" spc="-865">
                <a:latin typeface="Microsoft Sans Serif"/>
                <a:cs typeface="Microsoft Sans Serif"/>
              </a:rPr>
              <a:t>→</a:t>
            </a:r>
            <a:endParaRPr sz="1450">
              <a:latin typeface="Microsoft Sans Serif"/>
              <a:cs typeface="Microsoft Sans Serif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76239" y="4721261"/>
            <a:ext cx="5985510" cy="887094"/>
          </a:xfrm>
          <a:prstGeom prst="rect">
            <a:avLst/>
          </a:prstGeom>
        </p:spPr>
        <p:txBody>
          <a:bodyPr wrap="square" lIns="0" tIns="42545" rIns="0" bIns="0" rtlCol="0" vert="horz">
            <a:spAutoFit/>
          </a:bodyPr>
          <a:lstStyle/>
          <a:p>
            <a:pPr marL="38100" marR="30480">
              <a:lnSpc>
                <a:spcPct val="113300"/>
              </a:lnSpc>
              <a:spcBef>
                <a:spcPts val="335"/>
              </a:spcBef>
            </a:pP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baseline="3831" sz="2175" spc="-89" i="1">
                <a:latin typeface="Times New Roman"/>
                <a:cs typeface="Times New Roman"/>
              </a:rPr>
              <a:t>n</a:t>
            </a:r>
            <a:r>
              <a:rPr dirty="0" baseline="-17361" sz="1200" spc="-89">
                <a:latin typeface="Times New Roman"/>
                <a:cs typeface="Times New Roman"/>
              </a:rPr>
              <a:t>1</a:t>
            </a:r>
            <a:r>
              <a:rPr dirty="0" baseline="-17361" sz="1200" spc="40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simultaneously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possibly 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scalar multiples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further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cannot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559" y="5782937"/>
            <a:ext cx="4895850" cy="11055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the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two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planes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are </a:t>
            </a:r>
            <a:r>
              <a:rPr dirty="0" sz="1100" spc="-5" b="1">
                <a:latin typeface="Calibri"/>
                <a:cs typeface="Calibri"/>
              </a:rPr>
              <a:t>not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parallel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orthogonal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364150" y="6955387"/>
            <a:ext cx="253365" cy="2463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450" spc="-965">
                <a:latin typeface="Microsoft Sans Serif"/>
                <a:cs typeface="Microsoft Sans Serif"/>
              </a:rPr>
              <a:t>→</a:t>
            </a:r>
            <a:r>
              <a:rPr dirty="0" sz="1450" spc="-965">
                <a:latin typeface="Microsoft Sans Serif"/>
                <a:cs typeface="Microsoft Sans Serif"/>
              </a:rPr>
              <a:t> </a:t>
            </a:r>
            <a:r>
              <a:rPr dirty="0" sz="1450" spc="50">
                <a:latin typeface="Microsoft Sans Serif"/>
                <a:cs typeface="Microsoft Sans Serif"/>
              </a:rPr>
              <a:t> </a:t>
            </a:r>
            <a:r>
              <a:rPr dirty="0" sz="1450" spc="-965">
                <a:latin typeface="Microsoft Sans Serif"/>
                <a:cs typeface="Microsoft Sans Serif"/>
              </a:rPr>
              <a:t>→</a:t>
            </a:r>
            <a:endParaRPr sz="1450">
              <a:latin typeface="Microsoft Sans Serif"/>
              <a:cs typeface="Microsoft Sans Serif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876300" y="7070215"/>
            <a:ext cx="6017260" cy="8324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430530">
              <a:lnSpc>
                <a:spcPct val="100000"/>
              </a:lnSpc>
              <a:spcBef>
                <a:spcPts val="95"/>
              </a:spcBef>
            </a:pPr>
            <a:r>
              <a:rPr dirty="0" sz="1450" spc="-235" i="1">
                <a:latin typeface="Times New Roman"/>
                <a:cs typeface="Times New Roman"/>
              </a:rPr>
              <a:t>n</a:t>
            </a:r>
            <a:r>
              <a:rPr dirty="0" baseline="-24305" sz="1200" spc="-89">
                <a:latin typeface="Times New Roman"/>
                <a:cs typeface="Times New Roman"/>
              </a:rPr>
              <a:t>1</a:t>
            </a:r>
            <a:r>
              <a:rPr dirty="0" baseline="-24305" sz="1200" spc="-179">
                <a:latin typeface="Times New Roman"/>
                <a:cs typeface="Times New Roman"/>
              </a:rPr>
              <a:t> </a:t>
            </a:r>
            <a:r>
              <a:rPr dirty="0" sz="1450" spc="-400">
                <a:latin typeface="Microsoft Sans Serif"/>
                <a:cs typeface="Microsoft Sans Serif"/>
              </a:rPr>
              <a:t></a:t>
            </a:r>
            <a:r>
              <a:rPr dirty="0" sz="1450" spc="-160" i="1">
                <a:latin typeface="Times New Roman"/>
                <a:cs typeface="Times New Roman"/>
              </a:rPr>
              <a:t>n</a:t>
            </a:r>
            <a:r>
              <a:rPr dirty="0" baseline="-24305" sz="1200" spc="-89">
                <a:latin typeface="Times New Roman"/>
                <a:cs typeface="Times New Roman"/>
              </a:rPr>
              <a:t>2</a:t>
            </a:r>
            <a:r>
              <a:rPr dirty="0" baseline="-24305" sz="1200">
                <a:latin typeface="Times New Roman"/>
                <a:cs typeface="Times New Roman"/>
              </a:rPr>
              <a:t> </a:t>
            </a:r>
            <a:r>
              <a:rPr dirty="0" baseline="-24305" sz="1200" spc="-15">
                <a:latin typeface="Times New Roman"/>
                <a:cs typeface="Times New Roman"/>
              </a:rPr>
              <a:t> </a:t>
            </a:r>
            <a:r>
              <a:rPr dirty="0" sz="1450" spc="-150">
                <a:latin typeface="Symbol"/>
                <a:cs typeface="Symbol"/>
              </a:rPr>
              <a:t></a:t>
            </a:r>
            <a:r>
              <a:rPr dirty="0" sz="1450" spc="-90">
                <a:latin typeface="Times New Roman"/>
                <a:cs typeface="Times New Roman"/>
              </a:rPr>
              <a:t> </a:t>
            </a:r>
            <a:r>
              <a:rPr dirty="0" sz="1450" spc="-155">
                <a:latin typeface="Symbol"/>
                <a:cs typeface="Symbol"/>
              </a:rPr>
              <a:t></a:t>
            </a:r>
            <a:r>
              <a:rPr dirty="0" sz="1450" spc="-135">
                <a:latin typeface="Times New Roman"/>
                <a:cs typeface="Times New Roman"/>
              </a:rPr>
              <a:t>1</a:t>
            </a:r>
            <a:endParaRPr sz="14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600">
              <a:latin typeface="Times New Roman"/>
              <a:cs typeface="Times New Roman"/>
            </a:endParaRPr>
          </a:p>
          <a:p>
            <a:pPr marL="38100" marR="30480">
              <a:lnSpc>
                <a:spcPts val="1380"/>
              </a:lnSpc>
              <a:spcBef>
                <a:spcPts val="5"/>
              </a:spcBef>
            </a:pPr>
            <a:r>
              <a:rPr dirty="0" sz="1200" spc="-5">
                <a:latin typeface="Times New Roman"/>
                <a:cs typeface="Times New Roman"/>
              </a:rPr>
              <a:t>The </a:t>
            </a:r>
            <a:r>
              <a:rPr dirty="0" sz="1200">
                <a:latin typeface="Times New Roman"/>
                <a:cs typeface="Times New Roman"/>
              </a:rPr>
              <a:t>dot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product</a:t>
            </a:r>
            <a:r>
              <a:rPr dirty="0" sz="1200">
                <a:latin typeface="Times New Roman"/>
                <a:cs typeface="Times New Roman"/>
              </a:rPr>
              <a:t> is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not </a:t>
            </a:r>
            <a:r>
              <a:rPr dirty="0" sz="1200" spc="-5">
                <a:latin typeface="Times New Roman"/>
                <a:cs typeface="Times New Roman"/>
              </a:rPr>
              <a:t>zero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and</a:t>
            </a:r>
            <a:r>
              <a:rPr dirty="0" sz="1200">
                <a:latin typeface="Times New Roman"/>
                <a:cs typeface="Times New Roman"/>
              </a:rPr>
              <a:t> so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two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normal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vectors</a:t>
            </a:r>
            <a:r>
              <a:rPr dirty="0" sz="1200">
                <a:latin typeface="Times New Roman"/>
                <a:cs typeface="Times New Roman"/>
              </a:rPr>
              <a:t> are not orthogonal.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Therefore,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the</a:t>
            </a:r>
            <a:r>
              <a:rPr dirty="0" sz="1200" spc="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two </a:t>
            </a:r>
            <a:r>
              <a:rPr dirty="0" sz="1200" spc="-285" b="1">
                <a:latin typeface="Times New Roman"/>
                <a:cs typeface="Times New Roman"/>
              </a:rPr>
              <a:t> </a:t>
            </a:r>
            <a:r>
              <a:rPr dirty="0" sz="1200" spc="-5" b="1">
                <a:latin typeface="Times New Roman"/>
                <a:cs typeface="Times New Roman"/>
              </a:rPr>
              <a:t>planes are </a:t>
            </a:r>
            <a:r>
              <a:rPr dirty="0" sz="1200" b="1">
                <a:latin typeface="Times New Roman"/>
                <a:cs typeface="Times New Roman"/>
              </a:rPr>
              <a:t>not</a:t>
            </a:r>
            <a:r>
              <a:rPr dirty="0" sz="1200" spc="-5" b="1">
                <a:latin typeface="Times New Roman"/>
                <a:cs typeface="Times New Roman"/>
              </a:rPr>
              <a:t> orthogonal</a:t>
            </a:r>
            <a:r>
              <a:rPr dirty="0" sz="1200" spc="-5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896111" y="808939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901700" y="8439270"/>
            <a:ext cx="2278380" cy="2857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2525" sz="1650">
                <a:latin typeface="Calibri"/>
                <a:cs typeface="Calibri"/>
              </a:rPr>
              <a:t>6.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D</a:t>
            </a:r>
            <a:r>
              <a:rPr dirty="0" baseline="2525" sz="1650">
                <a:latin typeface="Calibri"/>
                <a:cs typeface="Calibri"/>
              </a:rPr>
              <a:t>ete</a:t>
            </a:r>
            <a:r>
              <a:rPr dirty="0" baseline="2525" sz="1650" spc="-22">
                <a:latin typeface="Calibri"/>
                <a:cs typeface="Calibri"/>
              </a:rPr>
              <a:t>r</a:t>
            </a:r>
            <a:r>
              <a:rPr dirty="0" baseline="2525" sz="1650" spc="7">
                <a:latin typeface="Calibri"/>
                <a:cs typeface="Calibri"/>
              </a:rPr>
              <a:t>m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f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7">
                <a:latin typeface="Calibri"/>
                <a:cs typeface="Calibri"/>
              </a:rPr>
              <a:t>h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lin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</a:t>
            </a:r>
            <a:r>
              <a:rPr dirty="0" baseline="2525" sz="1650" spc="-15">
                <a:latin typeface="Calibri"/>
                <a:cs typeface="Calibri"/>
              </a:rPr>
              <a:t>v</a:t>
            </a:r>
            <a:r>
              <a:rPr dirty="0" baseline="2525" sz="1650">
                <a:latin typeface="Calibri"/>
                <a:cs typeface="Calibri"/>
              </a:rPr>
              <a:t>en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</a:t>
            </a:r>
            <a:r>
              <a:rPr dirty="0" baseline="2525" sz="1650">
                <a:latin typeface="Calibri"/>
                <a:cs typeface="Calibri"/>
              </a:rPr>
              <a:t>y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89">
                <a:latin typeface="Calibri"/>
                <a:cs typeface="Calibri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r</a:t>
            </a:r>
            <a:r>
              <a:rPr dirty="0" baseline="4273" sz="1950" spc="-89" i="1">
                <a:latin typeface="Times New Roman"/>
                <a:cs typeface="Times New Roman"/>
              </a:rPr>
              <a:t> </a:t>
            </a:r>
            <a:r>
              <a:rPr dirty="0" sz="1700" spc="-105">
                <a:latin typeface="Symbol"/>
                <a:cs typeface="Symbol"/>
              </a:rPr>
              <a:t></a:t>
            </a:r>
            <a:r>
              <a:rPr dirty="0" baseline="4273" sz="1950" spc="-44" i="1">
                <a:latin typeface="Times New Roman"/>
                <a:cs typeface="Times New Roman"/>
              </a:rPr>
              <a:t>t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endParaRPr baseline="4273" sz="1950">
              <a:latin typeface="Symbol"/>
              <a:cs typeface="Symbo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204666" y="8513164"/>
            <a:ext cx="41275" cy="204470"/>
            <a:chOff x="3204666" y="8513164"/>
            <a:chExt cx="41275" cy="204470"/>
          </a:xfrm>
        </p:grpSpPr>
        <p:sp>
          <p:nvSpPr>
            <p:cNvPr id="39" name="object 39"/>
            <p:cNvSpPr/>
            <p:nvPr/>
          </p:nvSpPr>
          <p:spPr>
            <a:xfrm>
              <a:off x="3208493" y="8516991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33518" y="0"/>
                  </a:moveTo>
                  <a:lnTo>
                    <a:pt x="0" y="98178"/>
                  </a:lnTo>
                </a:path>
              </a:pathLst>
            </a:custGeom>
            <a:ln w="76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3208493" y="8615170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0" y="0"/>
                  </a:moveTo>
                  <a:lnTo>
                    <a:pt x="33518" y="98178"/>
                  </a:lnTo>
                </a:path>
              </a:pathLst>
            </a:custGeom>
            <a:ln w="76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1" name="object 41"/>
          <p:cNvGrpSpPr/>
          <p:nvPr/>
        </p:nvGrpSpPr>
        <p:grpSpPr>
          <a:xfrm>
            <a:off x="4336710" y="8513164"/>
            <a:ext cx="41275" cy="204470"/>
            <a:chOff x="4336710" y="8513164"/>
            <a:chExt cx="41275" cy="204470"/>
          </a:xfrm>
        </p:grpSpPr>
        <p:sp>
          <p:nvSpPr>
            <p:cNvPr id="42" name="object 42"/>
            <p:cNvSpPr/>
            <p:nvPr/>
          </p:nvSpPr>
          <p:spPr>
            <a:xfrm>
              <a:off x="4340537" y="8516991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4" h="98425">
                  <a:moveTo>
                    <a:pt x="0" y="0"/>
                  </a:moveTo>
                  <a:lnTo>
                    <a:pt x="33518" y="98178"/>
                  </a:lnTo>
                </a:path>
              </a:pathLst>
            </a:custGeom>
            <a:ln w="76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4340537" y="8615170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4" h="98425">
                  <a:moveTo>
                    <a:pt x="33518" y="0"/>
                  </a:moveTo>
                  <a:lnTo>
                    <a:pt x="0" y="98178"/>
                  </a:lnTo>
                </a:path>
              </a:pathLst>
            </a:custGeom>
            <a:ln w="76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/>
          <p:cNvSpPr txBox="1"/>
          <p:nvPr/>
        </p:nvSpPr>
        <p:spPr>
          <a:xfrm>
            <a:off x="3246057" y="8478457"/>
            <a:ext cx="108585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70">
                <a:latin typeface="Times New Roman"/>
                <a:cs typeface="Times New Roman"/>
              </a:rPr>
              <a:t>2</a:t>
            </a:r>
            <a:r>
              <a:rPr dirty="0" sz="1300" spc="30" i="1">
                <a:latin typeface="Times New Roman"/>
                <a:cs typeface="Times New Roman"/>
              </a:rPr>
              <a:t>t</a:t>
            </a:r>
            <a:r>
              <a:rPr dirty="0" sz="1300" spc="125">
                <a:latin typeface="Times New Roman"/>
                <a:cs typeface="Times New Roman"/>
              </a:rPr>
              <a:t>,</a:t>
            </a:r>
            <a:r>
              <a:rPr dirty="0" sz="1300" spc="-50">
                <a:latin typeface="Times New Roman"/>
                <a:cs typeface="Times New Roman"/>
              </a:rPr>
              <a:t>2</a:t>
            </a:r>
            <a:r>
              <a:rPr dirty="0" sz="1300" spc="-140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Symbol"/>
                <a:cs typeface="Symbol"/>
              </a:rPr>
              <a:t></a:t>
            </a:r>
            <a:r>
              <a:rPr dirty="0" sz="1300" spc="-120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Times New Roman"/>
                <a:cs typeface="Times New Roman"/>
              </a:rPr>
              <a:t>7</a:t>
            </a:r>
            <a:r>
              <a:rPr dirty="0" sz="1300" spc="30" i="1">
                <a:latin typeface="Times New Roman"/>
                <a:cs typeface="Times New Roman"/>
              </a:rPr>
              <a:t>t</a:t>
            </a:r>
            <a:r>
              <a:rPr dirty="0" sz="1300" spc="-25">
                <a:latin typeface="Times New Roman"/>
                <a:cs typeface="Times New Roman"/>
              </a:rPr>
              <a:t>,</a:t>
            </a:r>
            <a:r>
              <a:rPr dirty="0" sz="1300" spc="-175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40">
                <a:latin typeface="Times New Roman"/>
                <a:cs typeface="Times New Roman"/>
              </a:rPr>
              <a:t>1</a:t>
            </a:r>
            <a:r>
              <a:rPr dirty="0" sz="1300" spc="-55">
                <a:latin typeface="Symbol"/>
                <a:cs typeface="Symbol"/>
              </a:rPr>
              <a:t></a:t>
            </a:r>
            <a:r>
              <a:rPr dirty="0" sz="1300" spc="-125">
                <a:latin typeface="Times New Roman"/>
                <a:cs typeface="Times New Roman"/>
              </a:rPr>
              <a:t> </a:t>
            </a:r>
            <a:r>
              <a:rPr dirty="0" sz="1300" spc="-70">
                <a:latin typeface="Times New Roman"/>
                <a:cs typeface="Times New Roman"/>
              </a:rPr>
              <a:t>4</a:t>
            </a:r>
            <a:r>
              <a:rPr dirty="0" sz="1300" spc="-30" i="1">
                <a:latin typeface="Times New Roman"/>
                <a:cs typeface="Times New Roman"/>
              </a:rPr>
              <a:t>t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82790" y="8375111"/>
            <a:ext cx="88265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810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428199" y="8511031"/>
            <a:ext cx="165290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intersects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25521" y="8755394"/>
            <a:ext cx="31070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50" spc="105">
                <a:latin typeface="Times New Roman"/>
                <a:cs typeface="Times New Roman"/>
              </a:rPr>
              <a:t>4</a:t>
            </a:r>
            <a:r>
              <a:rPr dirty="0" sz="1050" spc="105" i="1">
                <a:latin typeface="Times New Roman"/>
                <a:cs typeface="Times New Roman"/>
              </a:rPr>
              <a:t>x</a:t>
            </a:r>
            <a:r>
              <a:rPr dirty="0" sz="1050" spc="-45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</a:t>
            </a:r>
            <a:r>
              <a:rPr dirty="0" sz="1050" spc="-80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9</a:t>
            </a:r>
            <a:r>
              <a:rPr dirty="0" sz="1050" spc="-13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y</a:t>
            </a:r>
            <a:r>
              <a:rPr dirty="0" sz="1050" spc="-25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</a:t>
            </a:r>
            <a:r>
              <a:rPr dirty="0" sz="1050" spc="-60">
                <a:latin typeface="Times New Roman"/>
                <a:cs typeface="Times New Roman"/>
              </a:rPr>
              <a:t> </a:t>
            </a:r>
            <a:r>
              <a:rPr dirty="0" sz="1050" spc="100">
                <a:latin typeface="Times New Roman"/>
                <a:cs typeface="Times New Roman"/>
              </a:rPr>
              <a:t>2</a:t>
            </a:r>
            <a:r>
              <a:rPr dirty="0" sz="1050" spc="100" i="1">
                <a:latin typeface="Times New Roman"/>
                <a:cs typeface="Times New Roman"/>
              </a:rPr>
              <a:t>z</a:t>
            </a:r>
            <a:r>
              <a:rPr dirty="0" sz="1050" spc="55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</a:t>
            </a:r>
            <a:r>
              <a:rPr dirty="0" sz="1050" spc="20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Symbol"/>
                <a:cs typeface="Symbol"/>
              </a:rPr>
              <a:t></a:t>
            </a:r>
            <a:r>
              <a:rPr dirty="0" sz="1050" spc="75">
                <a:latin typeface="Times New Roman"/>
                <a:cs typeface="Times New Roman"/>
              </a:rPr>
              <a:t>8</a:t>
            </a:r>
            <a:r>
              <a:rPr dirty="0" sz="1050" spc="11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or </a:t>
            </a:r>
            <a:r>
              <a:rPr dirty="0" baseline="2525" sz="1650" spc="-7">
                <a:latin typeface="Calibri"/>
                <a:cs typeface="Calibri"/>
              </a:rPr>
              <a:t>show that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they</a:t>
            </a:r>
            <a:r>
              <a:rPr dirty="0" baseline="2525" sz="1650" spc="-7">
                <a:latin typeface="Calibri"/>
                <a:cs typeface="Calibri"/>
              </a:rPr>
              <a:t> do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not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intersect.</a:t>
            </a:r>
            <a:endParaRPr baseline="2525"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2021-10-13T13:09:30Z</dcterms:created>
  <dcterms:modified xsi:type="dcterms:W3CDTF">2021-10-13T13:09:30Z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2020-12-13T00:00:00Z</vt:filetime>
  </property>
  <property fmtid="{D5CDD505-2E9C-101B-9397-08002B2CF9AE}" pid="3" name="LastSaved">
    <vt:filetime>2021-10-13T00:00:00Z</vt:filetime>
  </property>
</Properties>
</file>